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77" r:id="rId5"/>
    <p:sldId id="260" r:id="rId6"/>
    <p:sldId id="267" r:id="rId7"/>
    <p:sldId id="262" r:id="rId8"/>
    <p:sldId id="268" r:id="rId9"/>
    <p:sldId id="272" r:id="rId10"/>
    <p:sldId id="269" r:id="rId11"/>
    <p:sldId id="279" r:id="rId12"/>
    <p:sldId id="273" r:id="rId13"/>
    <p:sldId id="274" r:id="rId14"/>
    <p:sldId id="275" r:id="rId15"/>
    <p:sldId id="276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38C170-E54F-4B57-854C-2C21E9F5D432}">
          <p14:sldIdLst>
            <p14:sldId id="277"/>
            <p14:sldId id="260"/>
            <p14:sldId id="267"/>
            <p14:sldId id="262"/>
            <p14:sldId id="268"/>
            <p14:sldId id="272"/>
            <p14:sldId id="269"/>
            <p14:sldId id="279"/>
            <p14:sldId id="273"/>
            <p14:sldId id="274"/>
            <p14:sldId id="275"/>
            <p14:sldId id="276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B75"/>
    <a:srgbClr val="FEE85C"/>
    <a:srgbClr val="56B2CB"/>
    <a:srgbClr val="595F74"/>
    <a:srgbClr val="00838B"/>
    <a:srgbClr val="00B5BC"/>
    <a:srgbClr val="54B2CC"/>
    <a:srgbClr val="3A3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3" autoAdjust="0"/>
    <p:restoredTop sz="94660"/>
  </p:normalViewPr>
  <p:slideViewPr>
    <p:cSldViewPr snapToGrid="0">
      <p:cViewPr>
        <p:scale>
          <a:sx n="100" d="100"/>
          <a:sy n="100" d="100"/>
        </p:scale>
        <p:origin x="906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0F59C-819D-46C4-B405-408FCB977F69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42EFC-DA81-482C-A18B-04562ADA5D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518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42EFC-DA81-482C-A18B-04562ADA5DB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80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6873-28ED-F832-F6A5-C206C43D0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CBC41-212D-DFD7-33BF-B48DAADB0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1D624-EBA2-686B-DC02-9DF783A2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8FF4A-C8AA-D2CD-CF3D-8324DF5DC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AED9-2A47-CF0C-D580-ED194CA3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7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FB0F-4B9C-D9A8-DAF2-E3E27EC0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BA36F-D901-9ACE-C669-5C8D7BFC3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9DD1-8742-2627-E58D-8E370A9B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B4857-09FE-2714-0AB3-3C3E15DFF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49DD4-1B9C-4AC4-28FD-2106F88F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3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CA2106-2DA0-6E72-E23B-8AE015C024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06EE2-EB30-C0AD-62F8-BD3A03F3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11433-918E-627E-8CB6-26A655AA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8B621-C67C-FA16-DBB3-A65DE466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B680F-C460-0C8A-16A3-ECF432B4E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734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C9C8-7126-C05E-5432-8F211E9B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090"/>
            <a:ext cx="344443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3766B-5236-F21B-7620-50E00E79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pPr/>
              <a:t>19/09/2023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833BF-93A5-F72E-4644-AC36AC402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A282E-59F0-453F-315D-6764E6AE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5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AED8E-AD77-8EF1-0A06-B0A3F101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29B53-0728-5FA1-CB24-3FD8E9E3D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64AE8-F809-AC31-EF5B-750C7A8E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06B56-552E-7D0E-F020-8578309A0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A3F18-AF17-DD51-650B-08DED9761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11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0E62-D403-FB77-898B-5731A251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DE627-42C3-5B42-3429-28FEAE0DE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F3C4C-817C-679B-34BD-F1ECC065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FA722-6D8D-24B4-8149-388BF7EA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B2B42-8678-BE86-3E22-022E5666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59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790CB-60E6-57AB-47AD-48D7FA6A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A367-C5BC-F3E3-8984-95A38407A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D6202-FC9C-A468-E2D9-3567CBE7A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CD6D6-AC46-3480-DD17-3AD004B9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0DBA7-8F29-9EDC-7483-10780A58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4D340-05F1-659E-987A-C46E0B80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CEB-EC94-8FC7-CC48-A5C07FCEA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BF98E-875F-7924-7A34-5FF6C7EAC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BCF3D-6196-87FB-7F1D-CEF584703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7AEE2-6313-ACC6-0D65-E19B21D8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7117D8-EACA-74C9-9508-E27B36365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21176-382B-1121-650E-505BA070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98BB7E-563E-BA37-768D-B63CC78D5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CE5379-FF9E-F16E-E809-5898263D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00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31C2-CF35-7BA4-6E4E-45F488BB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1D6378-F664-354D-7A54-7D521FD2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2711B-0F55-F500-F4C4-A4A1EF78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F0824-4D76-87C5-B8B3-F1DCDECB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97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19522-E262-682D-2CBC-D730F367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7BB6D-FAE0-8EBC-A8D3-5253C249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08D55E-C4B8-374D-202B-9097744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05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B67E-B673-6C4F-2202-AB2685B63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5E971-1D7E-4A0F-2A7D-CBE66E9E1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F4D1B-12AF-9C65-1B57-F4DA1AD54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4DB01-DB6D-8EF8-46D0-D5C901D0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1B7C6-FC22-6CD9-132B-0D647DA4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F0D1B-3AB6-5894-A687-712D9469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75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C56E-C6DB-85ED-AE1C-7D726F3C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A7BA7-5C8A-1E57-1CD1-EC6D8D295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1AD36-023D-5D10-7AA0-26F9B638E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7EAC3-3A7E-A000-1FEC-12362C35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2120-553B-41AB-89EA-A23B71687F2A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58DC5-20CE-1B2B-2AB1-2AF1A580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02896-4DE9-8D51-CA6A-CAB84FA39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51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40418C-A337-99C8-B005-6381EED0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E14FD-C8F2-21FE-84E9-E4335BF85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B475F-E64E-6E0B-A89B-FB614DDF2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B2120-553B-41AB-89EA-A23B71687F2A}" type="datetimeFigureOut">
              <a:rPr lang="en-GB" smtClean="0"/>
              <a:pPr/>
              <a:t>19/09/2023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0FCB3-58C6-015F-3795-F27BF0651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09495-4EBF-A0C6-B58D-F4E4F26ED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B449B-85E2-43EA-A765-3473E0B6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54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4ECF97-4B57-1176-D92B-BCC3C77646A3}"/>
              </a:ext>
            </a:extLst>
          </p:cNvPr>
          <p:cNvSpPr/>
          <p:nvPr/>
        </p:nvSpPr>
        <p:spPr>
          <a:xfrm>
            <a:off x="103349" y="18854"/>
            <a:ext cx="11981962" cy="67723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>
            <a:spLocks/>
          </p:cNvSpPr>
          <p:nvPr/>
        </p:nvSpPr>
        <p:spPr>
          <a:xfrm>
            <a:off x="2106844" y="2276021"/>
            <a:ext cx="8621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rgbClr val="3F4B75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Achieving Our Vision 2020-2030</a:t>
            </a:r>
            <a:endParaRPr lang="en-GB" sz="4400" b="1" dirty="0">
              <a:solidFill>
                <a:srgbClr val="3F4B75"/>
              </a:solidFill>
              <a:latin typeface="Cabin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>
            <a:spLocks/>
          </p:cNvSpPr>
          <p:nvPr/>
        </p:nvSpPr>
        <p:spPr>
          <a:xfrm>
            <a:off x="1973489" y="4214733"/>
            <a:ext cx="584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56B2CB"/>
                </a:solidFill>
                <a:latin typeface="Cabin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Reviewed June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45184" y="3345177"/>
            <a:ext cx="6858001" cy="1676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F1B142-8163-04FA-35B4-B52EC5C006DE}"/>
              </a:ext>
            </a:extLst>
          </p:cNvPr>
          <p:cNvSpPr>
            <a:spLocks/>
          </p:cNvSpPr>
          <p:nvPr/>
        </p:nvSpPr>
        <p:spPr>
          <a:xfrm>
            <a:off x="1986588" y="2409057"/>
            <a:ext cx="45719" cy="1751590"/>
          </a:xfrm>
          <a:prstGeom prst="rect">
            <a:avLst/>
          </a:prstGeom>
          <a:solidFill>
            <a:srgbClr val="0083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1ABB58-6422-0C95-35E4-319773D8DA7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7"/>
            <a:ext cx="12188675" cy="126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03A8-73E7-1F5E-D2AC-D3C9CBDC86F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304350BC-5412-0C5C-CF40-B83332217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33" y="201410"/>
            <a:ext cx="3522323" cy="70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08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A0DEB-5FCF-D597-AC25-560A2D663F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4AD0-FEDA-661E-3A79-88D958D0D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9F365-677A-3C26-4F10-77A6A5E59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8D5299-F5AA-5B56-2B57-2814BED2DE02}"/>
              </a:ext>
            </a:extLst>
          </p:cNvPr>
          <p:cNvSpPr txBox="1"/>
          <p:nvPr/>
        </p:nvSpPr>
        <p:spPr>
          <a:xfrm>
            <a:off x="4090424" y="125922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7DEF5-AC94-8D5F-BEF6-625DF4EC4167}"/>
              </a:ext>
            </a:extLst>
          </p:cNvPr>
          <p:cNvSpPr txBox="1"/>
          <p:nvPr/>
        </p:nvSpPr>
        <p:spPr>
          <a:xfrm>
            <a:off x="4128192" y="1791836"/>
            <a:ext cx="7477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The guideline font is size 24 to make it easy to read on a screen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D32CA-12BE-447E-9789-FE4536732E43}"/>
              </a:ext>
            </a:extLst>
          </p:cNvPr>
          <p:cNvSpPr txBox="1"/>
          <p:nvPr/>
        </p:nvSpPr>
        <p:spPr>
          <a:xfrm>
            <a:off x="4090424" y="293558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2189-D004-462D-8F4F-2B745101B2DC}"/>
              </a:ext>
            </a:extLst>
          </p:cNvPr>
          <p:cNvSpPr/>
          <p:nvPr/>
        </p:nvSpPr>
        <p:spPr>
          <a:xfrm>
            <a:off x="253990" y="996588"/>
            <a:ext cx="887255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 </a:t>
            </a:r>
            <a:r>
              <a:rPr lang="en-GB" sz="2800" b="1" dirty="0">
                <a:solidFill>
                  <a:srgbClr val="00B4BC"/>
                </a:solidFill>
                <a:latin typeface="Open Sans" panose="020B0606030504020204"/>
                <a:cs typeface="Times New Roman" panose="02020603050405020304" pitchFamily="18" charset="0"/>
              </a:rPr>
              <a:t>Mission Goal - Nurturing </a:t>
            </a:r>
            <a:r>
              <a:rPr lang="en-GB" sz="2800" b="1" dirty="0">
                <a:solidFill>
                  <a:srgbClr val="3F4A75"/>
                </a:solidFill>
                <a:latin typeface="Open Sans" panose="020B0606030504020204"/>
                <a:cs typeface="Times New Roman" panose="02020603050405020304" pitchFamily="18" charset="0"/>
              </a:rPr>
              <a:t>(2023 – 2030)</a:t>
            </a:r>
            <a:endParaRPr lang="en-GB" sz="2800" dirty="0"/>
          </a:p>
          <a:p>
            <a:endParaRPr lang="en-GB" sz="2000" b="1" dirty="0">
              <a:solidFill>
                <a:srgbClr val="3F4A75"/>
              </a:solidFill>
              <a:latin typeface="Open Sans" panose="020B0606030504020204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Establish a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Diocesan Prayer Community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Recruit, train and commission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focal leaders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Encourage all church members to participate in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discipleship development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Ensure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#</a:t>
            </a:r>
            <a:r>
              <a:rPr lang="en-GB" sz="2000" b="1" dirty="0" err="1">
                <a:solidFill>
                  <a:srgbClr val="3F4A75"/>
                </a:solidFill>
                <a:latin typeface="Open Sans" panose="020B0606030504020204"/>
              </a:rPr>
              <a:t>MoreThanSunday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is available in every mission community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Ensure the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#</a:t>
            </a:r>
            <a:r>
              <a:rPr lang="en-GB" sz="2000" b="1" dirty="0" err="1">
                <a:solidFill>
                  <a:srgbClr val="3F4A75"/>
                </a:solidFill>
                <a:latin typeface="Open Sans" panose="020B0606030504020204"/>
              </a:rPr>
              <a:t>ManDio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 Growing Faith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 programme is able to support children and young people in exploring their faith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Continue to develop our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lay training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Promote the vocation and ministry of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lay church officers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in our parishes and other lay governance leaders </a:t>
            </a:r>
            <a:endParaRPr lang="en-GB" sz="2000" b="1" dirty="0">
              <a:solidFill>
                <a:srgbClr val="3F4A75"/>
              </a:solidFill>
              <a:latin typeface="Open Sans" panose="020B0606030504020204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Establish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 leadership pathways for lay leaders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, including PCC members and those supporting local and diocesan governance.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000" dirty="0">
              <a:solidFill>
                <a:srgbClr val="3F4A75"/>
              </a:solidFill>
              <a:latin typeface="Open Sans" panose="020B0606030504020204"/>
            </a:endParaRPr>
          </a:p>
          <a:p>
            <a:pPr lvl="0"/>
            <a:endParaRPr lang="en-GB" sz="2000" b="1" dirty="0">
              <a:solidFill>
                <a:srgbClr val="3F4A75"/>
              </a:solidFill>
              <a:latin typeface="Open Sans" panose="020B060603050402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7DFE12-6F86-4FC6-AA86-12AA57941AE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160" b="14488"/>
          <a:stretch/>
        </p:blipFill>
        <p:spPr bwMode="auto">
          <a:xfrm>
            <a:off x="9606150" y="228826"/>
            <a:ext cx="2508250" cy="3118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5B091-98F1-4D92-B545-60E4AAF36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151" y="3484174"/>
            <a:ext cx="2406884" cy="310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23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A0DEB-5FCF-D597-AC25-560A2D663F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4AD0-FEDA-661E-3A79-88D958D0D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9F365-677A-3C26-4F10-77A6A5E59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8D5299-F5AA-5B56-2B57-2814BED2DE02}"/>
              </a:ext>
            </a:extLst>
          </p:cNvPr>
          <p:cNvSpPr txBox="1"/>
          <p:nvPr/>
        </p:nvSpPr>
        <p:spPr>
          <a:xfrm>
            <a:off x="4090424" y="125922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7DEF5-AC94-8D5F-BEF6-625DF4EC4167}"/>
              </a:ext>
            </a:extLst>
          </p:cNvPr>
          <p:cNvSpPr txBox="1"/>
          <p:nvPr/>
        </p:nvSpPr>
        <p:spPr>
          <a:xfrm>
            <a:off x="3975183" y="1791836"/>
            <a:ext cx="7477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The guideline font is size 24 to make it easy to read on a screen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D32CA-12BE-447E-9789-FE4536732E43}"/>
              </a:ext>
            </a:extLst>
          </p:cNvPr>
          <p:cNvSpPr txBox="1"/>
          <p:nvPr/>
        </p:nvSpPr>
        <p:spPr>
          <a:xfrm>
            <a:off x="4090424" y="293558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2189-D004-462D-8F4F-2B745101B2DC}"/>
              </a:ext>
            </a:extLst>
          </p:cNvPr>
          <p:cNvSpPr/>
          <p:nvPr/>
        </p:nvSpPr>
        <p:spPr>
          <a:xfrm>
            <a:off x="216055" y="1001259"/>
            <a:ext cx="887255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 </a:t>
            </a:r>
            <a:r>
              <a:rPr lang="en-GB" sz="2800" b="1" dirty="0">
                <a:solidFill>
                  <a:srgbClr val="00B4BC"/>
                </a:solidFill>
                <a:latin typeface="Open Sans" panose="020B0606030504020204"/>
                <a:cs typeface="Times New Roman" panose="02020603050405020304" pitchFamily="18" charset="0"/>
              </a:rPr>
              <a:t>Mission Goal - Serving </a:t>
            </a:r>
            <a:r>
              <a:rPr lang="en-GB" sz="2800" b="1" dirty="0">
                <a:solidFill>
                  <a:srgbClr val="3F4A75"/>
                </a:solidFill>
                <a:latin typeface="Open Sans" panose="020B0606030504020204"/>
                <a:cs typeface="Times New Roman" panose="02020603050405020304" pitchFamily="18" charset="0"/>
              </a:rPr>
              <a:t>(2023 – 2030)</a:t>
            </a:r>
            <a:endParaRPr lang="en-GB" sz="2800" dirty="0"/>
          </a:p>
          <a:p>
            <a:endParaRPr lang="en-GB" sz="2000" b="1" dirty="0">
              <a:solidFill>
                <a:srgbClr val="3F4A75"/>
              </a:solidFill>
              <a:latin typeface="Open Sans" panose="020B0606030504020204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Grow our network of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Places of Welcome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Support our parishes with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social action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to combat isolation, homelessness, food poverty and debt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Expand and deepen local engagement with the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Eco Church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programme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Work towards net zero carbon by supporting parishes and schools to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measure their energy use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 through the Energy Footprint Tool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Develop a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decarbonisation plan for our diocese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and secure implementation funding to achieve net zero carbon.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000" dirty="0">
              <a:solidFill>
                <a:srgbClr val="3F4A75"/>
              </a:solidFill>
              <a:latin typeface="Open Sans" panose="020B0606030504020204"/>
            </a:endParaRPr>
          </a:p>
          <a:p>
            <a:pPr lvl="0"/>
            <a:endParaRPr lang="en-GB" sz="2000" b="1" dirty="0">
              <a:solidFill>
                <a:srgbClr val="3F4A75"/>
              </a:solidFill>
              <a:latin typeface="Open Sans" panose="020B060603050402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35BEB8-899B-47CA-826F-7E01C56606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22" y="110111"/>
            <a:ext cx="3004093" cy="2117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FA8ED9-CF2C-49B0-8892-F97F854B2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30718" b="16877"/>
          <a:stretch/>
        </p:blipFill>
        <p:spPr>
          <a:xfrm>
            <a:off x="9046122" y="2337226"/>
            <a:ext cx="3004093" cy="2106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7535F-79AD-4DDC-B5AC-A0016CA93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122" y="4553718"/>
            <a:ext cx="3004093" cy="210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02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A0DEB-5FCF-D597-AC25-560A2D663F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4AD0-FEDA-661E-3A79-88D958D0D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9F365-677A-3C26-4F10-77A6A5E59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8D5299-F5AA-5B56-2B57-2814BED2DE02}"/>
              </a:ext>
            </a:extLst>
          </p:cNvPr>
          <p:cNvSpPr txBox="1"/>
          <p:nvPr/>
        </p:nvSpPr>
        <p:spPr>
          <a:xfrm>
            <a:off x="4090424" y="125922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7DEF5-AC94-8D5F-BEF6-625DF4EC4167}"/>
              </a:ext>
            </a:extLst>
          </p:cNvPr>
          <p:cNvSpPr txBox="1"/>
          <p:nvPr/>
        </p:nvSpPr>
        <p:spPr>
          <a:xfrm>
            <a:off x="4128192" y="1791836"/>
            <a:ext cx="7477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The guideline font is size 24 to make it easy to read on a screen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D32CA-12BE-447E-9789-FE4536732E43}"/>
              </a:ext>
            </a:extLst>
          </p:cNvPr>
          <p:cNvSpPr txBox="1"/>
          <p:nvPr/>
        </p:nvSpPr>
        <p:spPr>
          <a:xfrm>
            <a:off x="4090424" y="293558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2189-D004-462D-8F4F-2B745101B2DC}"/>
              </a:ext>
            </a:extLst>
          </p:cNvPr>
          <p:cNvSpPr/>
          <p:nvPr/>
        </p:nvSpPr>
        <p:spPr>
          <a:xfrm>
            <a:off x="253990" y="996588"/>
            <a:ext cx="870958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 </a:t>
            </a:r>
            <a:r>
              <a:rPr lang="en-GB" sz="2800" b="1" dirty="0">
                <a:solidFill>
                  <a:srgbClr val="00B4BC"/>
                </a:solidFill>
                <a:latin typeface="Open Sans" panose="020B0606030504020204"/>
                <a:cs typeface="Times New Roman" panose="02020603050405020304" pitchFamily="18" charset="0"/>
              </a:rPr>
              <a:t>Our Transformation Programme </a:t>
            </a:r>
            <a:r>
              <a:rPr lang="en-GB" sz="2800" b="1" dirty="0">
                <a:solidFill>
                  <a:srgbClr val="3F4A75"/>
                </a:solidFill>
                <a:latin typeface="Open Sans" panose="020B0606030504020204"/>
                <a:cs typeface="Times New Roman" panose="02020603050405020304" pitchFamily="18" charset="0"/>
              </a:rPr>
              <a:t>– 2023 - 2030</a:t>
            </a:r>
            <a:endParaRPr lang="en-GB" dirty="0"/>
          </a:p>
          <a:p>
            <a:endParaRPr lang="en-GB" sz="2000" b="1" dirty="0">
              <a:solidFill>
                <a:srgbClr val="3F4A75"/>
              </a:solidFill>
              <a:latin typeface="Open Sans" panose="020B0606030504020204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Bring together the skills and talents of ordained and lay leaders in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mission communities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Support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clergy and laity wellbeing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Ensure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clergy deployment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aligns with priorities of parishes and mission communities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Actively promote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racial justice, diversity and inclusion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Support our parishes with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generosity and thankfulness</a:t>
            </a:r>
            <a:endParaRPr lang="en-GB" sz="2000" dirty="0">
              <a:solidFill>
                <a:srgbClr val="3F4A75"/>
              </a:solidFill>
              <a:latin typeface="Open Sans" panose="020B0606030504020204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Work with parishes to restore the payment of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Parish Share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Support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our most fragile churches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in planning for the future, including revitalisation and closure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Actively manage our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investment and property assets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for income and capital growth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Promote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digital communications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and develop social media skills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Support our parishes in providing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a safe church environment for all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by promoting effective safeguarding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C3D295-8339-493A-AA07-767862317B8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74" y="4549836"/>
            <a:ext cx="3012370" cy="212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CFBAEE-E85F-41C8-9FF6-522AE098A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648" y="2332140"/>
            <a:ext cx="3023076" cy="2121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C0536-4BDF-4FAD-A1EF-F2B16FA01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648" y="338701"/>
            <a:ext cx="2995296" cy="18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41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32CDA-65A5-48E4-894D-3646D92A5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375" y="2476500"/>
            <a:ext cx="10309013" cy="3384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rgbClr val="3F4B75"/>
                </a:solidFill>
                <a:latin typeface="Open Sans" panose="020B0606030504020204"/>
                <a:cs typeface="Times New Roman" panose="02020603050405020304" pitchFamily="18" charset="0"/>
              </a:rPr>
              <a:t>Thank you for all of your support, commitment and contributions to achieving our vision and mission goals and for your involvement to come. </a:t>
            </a:r>
          </a:p>
          <a:p>
            <a:pPr marL="0" indent="0" algn="ctr">
              <a:buNone/>
            </a:pPr>
            <a:endParaRPr lang="en-GB" sz="2800" b="1" dirty="0">
              <a:solidFill>
                <a:srgbClr val="3F4B75"/>
              </a:solidFill>
              <a:latin typeface="Open Sans" panose="020B0606030504020204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649C96-C36B-4576-A329-AA1A6BD34F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E83CC6-8796-47F8-B583-237A130EB4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C1D898-DCF8-486E-8234-71C634016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3F7C4-C469-43BF-88D6-AE76DC88B9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4E2A6-3967-425A-AAD7-985FF37E91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01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D6E58F-17BC-B0DE-4883-4A3D7A55C644}"/>
              </a:ext>
            </a:extLst>
          </p:cNvPr>
          <p:cNvSpPr txBox="1"/>
          <p:nvPr/>
        </p:nvSpPr>
        <p:spPr>
          <a:xfrm>
            <a:off x="1175207" y="937988"/>
            <a:ext cx="574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F4A75"/>
                </a:solidFill>
                <a:latin typeface="Open Sans" panose="020B0606030504020204"/>
                <a:cs typeface="Times New Roman" panose="02020603050405020304" pitchFamily="18" charset="0"/>
              </a:rPr>
              <a:t>Our Vision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2FB3-B407-5A96-7190-93CC75BB9B54}"/>
              </a:ext>
            </a:extLst>
          </p:cNvPr>
          <p:cNvSpPr txBox="1"/>
          <p:nvPr/>
        </p:nvSpPr>
        <p:spPr>
          <a:xfrm>
            <a:off x="1175207" y="1473723"/>
            <a:ext cx="6584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To be a worshipping, growing and transforming Christian presence at the heart of every community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E03DFD-3FF7-3AC9-4849-41370C277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06AC2-CEF6-DCF0-CB8D-4D3CA00BB72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93A42-7BB4-E2D0-810E-309C17720D9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66029A-8012-4F75-B3B2-475592F8CF3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"/>
          <a:stretch/>
        </p:blipFill>
        <p:spPr bwMode="auto">
          <a:xfrm>
            <a:off x="8380479" y="943443"/>
            <a:ext cx="3365499" cy="2423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753412-9843-40ED-B357-4F72BF0C940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78" y="3768972"/>
            <a:ext cx="3365499" cy="2194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9E7AFD-9949-4CAC-874E-84A05ABC7E42}"/>
              </a:ext>
            </a:extLst>
          </p:cNvPr>
          <p:cNvSpPr txBox="1"/>
          <p:nvPr/>
        </p:nvSpPr>
        <p:spPr>
          <a:xfrm>
            <a:off x="1104693" y="3167389"/>
            <a:ext cx="555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F4B75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Our Mission Goals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ADA51-41AB-48CE-8F61-9E6A489BF96E}"/>
              </a:ext>
            </a:extLst>
          </p:cNvPr>
          <p:cNvSpPr txBox="1"/>
          <p:nvPr/>
        </p:nvSpPr>
        <p:spPr>
          <a:xfrm>
            <a:off x="1104695" y="3639382"/>
            <a:ext cx="714168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Growing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 – engaging new disciples in missionary church communities which are younger, more diverse, active and spiritually engaged.</a:t>
            </a:r>
          </a:p>
          <a:p>
            <a:endParaRPr lang="en-GB" sz="1100" dirty="0">
              <a:solidFill>
                <a:srgbClr val="3F4A75"/>
              </a:solidFill>
              <a:latin typeface="Open Sans" panose="020B0606030504020204"/>
            </a:endParaRPr>
          </a:p>
          <a:p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Nurturing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 – helping new and existing disciples grow in their faith.</a:t>
            </a:r>
          </a:p>
          <a:p>
            <a:endParaRPr lang="en-GB" sz="1100" dirty="0">
              <a:solidFill>
                <a:srgbClr val="3F4A75"/>
              </a:solidFill>
              <a:latin typeface="Open Sans" panose="020B0606030504020204"/>
            </a:endParaRPr>
          </a:p>
          <a:p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Serving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- being present for all, speaking and asking prophetically for justice, supporting pastorally especially the vulnerable, deprived and excluded.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4C6F7-CAC4-436C-8A4F-1D8993E8EB5F}"/>
              </a:ext>
            </a:extLst>
          </p:cNvPr>
          <p:cNvSpPr txBox="1"/>
          <p:nvPr/>
        </p:nvSpPr>
        <p:spPr>
          <a:xfrm>
            <a:off x="1175205" y="2170017"/>
            <a:ext cx="574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F4B75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Our Values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02E49E-B45D-486C-BCFC-6C968591D396}"/>
              </a:ext>
            </a:extLst>
          </p:cNvPr>
          <p:cNvSpPr txBox="1"/>
          <p:nvPr/>
        </p:nvSpPr>
        <p:spPr>
          <a:xfrm>
            <a:off x="1175207" y="2677580"/>
            <a:ext cx="6584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Faith, Hope and Love</a:t>
            </a:r>
          </a:p>
        </p:txBody>
      </p:sp>
    </p:spTree>
    <p:extLst>
      <p:ext uri="{BB962C8B-B14F-4D97-AF65-F5344CB8AC3E}">
        <p14:creationId xmlns:p14="http://schemas.microsoft.com/office/powerpoint/2010/main" val="361294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A6E3F58-1217-DF75-E155-3ECA660F6D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58B701-DF1F-2077-AC60-C90334D601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E77AC4-D9EE-3229-21C4-3879783320F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CACB43-E889-4982-81A6-E9AA3F19C3A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2" y="1329410"/>
            <a:ext cx="3021965" cy="20142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8AFC93-2C7B-4157-B823-0326F84717EC}"/>
              </a:ext>
            </a:extLst>
          </p:cNvPr>
          <p:cNvSpPr/>
          <p:nvPr/>
        </p:nvSpPr>
        <p:spPr>
          <a:xfrm>
            <a:off x="3466379" y="884130"/>
            <a:ext cx="8444239" cy="5272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00B4BC"/>
                </a:solidFill>
                <a:latin typeface="Open Sans" panose="020B0606030504020204"/>
                <a:ea typeface="Times New Roman" panose="02020603050405020304" pitchFamily="18" charset="0"/>
                <a:cs typeface="Times New Roman" panose="02020603050405020304" pitchFamily="18" charset="0"/>
              </a:rPr>
              <a:t>We are growing </a:t>
            </a:r>
            <a:r>
              <a:rPr lang="en-GB" sz="2800" b="1" dirty="0">
                <a:solidFill>
                  <a:srgbClr val="3F4A75"/>
                </a:solidFill>
                <a:latin typeface="Open Sans" panose="020B0606030504020204"/>
                <a:ea typeface="Times New Roman" panose="02020603050405020304" pitchFamily="18" charset="0"/>
                <a:cs typeface="Times New Roman" panose="02020603050405020304" pitchFamily="18" charset="0"/>
              </a:rPr>
              <a:t>- a church for everyone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We appeal to all sorts of people – we are vibrant, living, God-centred communities.</a:t>
            </a:r>
            <a:endParaRPr lang="en-GB" sz="20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People who weren’t involved ten years ago, feel comfortable here now.</a:t>
            </a:r>
            <a:endParaRPr lang="en-GB" sz="20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There is a wide range of different traditions of prayer, praise and thanksgiving.</a:t>
            </a:r>
            <a:endParaRPr lang="en-GB" sz="2000" dirty="0">
              <a:solidFill>
                <a:srgbClr val="3F4A75"/>
              </a:solidFill>
              <a:latin typeface="Open Sans" panose="020B0606030504020204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People of all ages can be together – everyone can belong.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We love inviting people along.</a:t>
            </a:r>
            <a:endParaRPr lang="en-GB" sz="20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People experience the joy – as well as a sense of awe and wonder.</a:t>
            </a:r>
            <a:endParaRPr lang="en-GB" sz="20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Our leaders and congregations reflect the diversity of our local communities.</a:t>
            </a:r>
            <a:endParaRPr lang="en-GB" sz="2000" dirty="0">
              <a:solidFill>
                <a:srgbClr val="3F4A75"/>
              </a:solidFill>
              <a:highlight>
                <a:srgbClr val="FFFF00"/>
              </a:highlight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Children and families have lots of fun here, as well as being safe.</a:t>
            </a:r>
            <a:endParaRPr lang="en-GB" sz="20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We are good at reaching out to and inspiring young people.</a:t>
            </a:r>
            <a:endParaRPr lang="en-GB" sz="20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Children and young people are leading the way in changing the way we do things.</a:t>
            </a:r>
            <a:endParaRPr lang="en-GB" sz="2000" dirty="0">
              <a:solidFill>
                <a:srgbClr val="3F4A75"/>
              </a:solidFill>
              <a:effectLst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DC546A-4E59-48A0-9319-638493F29FF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5" y="3671700"/>
            <a:ext cx="302196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6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A0DEB-5FCF-D597-AC25-560A2D663F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4AD0-FEDA-661E-3A79-88D958D0D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9F365-677A-3C26-4F10-77A6A5E59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B92189-D004-462D-8F4F-2B745101B2DC}"/>
              </a:ext>
            </a:extLst>
          </p:cNvPr>
          <p:cNvSpPr/>
          <p:nvPr/>
        </p:nvSpPr>
        <p:spPr>
          <a:xfrm>
            <a:off x="460895" y="907597"/>
            <a:ext cx="8923523" cy="4918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00B4BC"/>
                </a:solidFill>
                <a:latin typeface="Open Sans" panose="020B0606030504020204"/>
                <a:ea typeface="Times New Roman" panose="02020603050405020304" pitchFamily="18" charset="0"/>
                <a:cs typeface="Times New Roman" panose="02020603050405020304" pitchFamily="18" charset="0"/>
              </a:rPr>
              <a:t>We are nurturing </a:t>
            </a:r>
            <a:r>
              <a:rPr lang="en-GB" sz="2800" b="1" dirty="0">
                <a:solidFill>
                  <a:srgbClr val="3F4A75"/>
                </a:solidFill>
                <a:latin typeface="Open Sans" panose="020B0606030504020204"/>
                <a:ea typeface="Times New Roman" panose="02020603050405020304" pitchFamily="18" charset="0"/>
                <a:cs typeface="Times New Roman" panose="02020603050405020304" pitchFamily="18" charset="0"/>
              </a:rPr>
              <a:t>- a church where we are focused on discipleship and evangelism</a:t>
            </a:r>
            <a:endParaRPr lang="en-GB" sz="2800" dirty="0">
              <a:latin typeface="Open Sans" panose="020B0606030504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We are able to develop our spiritual lives, teaching the Gospel and the faith.</a:t>
            </a:r>
            <a:endParaRPr lang="en-GB" sz="19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We are imaginative with worship and liturgy – it’s not just about the written word.</a:t>
            </a:r>
            <a:endParaRPr lang="en-GB" sz="19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We worship at different times during the week – not just on Sundays</a:t>
            </a:r>
            <a:endParaRPr lang="en-GB" sz="19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We are able to tackle the deep, difficult questions.</a:t>
            </a:r>
            <a:endParaRPr lang="en-GB" sz="19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We are able to develop our faith in a variety of ways – from small groups to social media.</a:t>
            </a:r>
            <a:endParaRPr lang="en-GB" sz="19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We meet together in different local places – cafes, libraries, schools, home.</a:t>
            </a:r>
            <a:endParaRPr lang="en-GB" sz="19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What we experience helps us live and share our faith in the rest of our lives.</a:t>
            </a:r>
            <a:endParaRPr lang="en-GB" sz="19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There are opportunities for development and sharing expertise - for clergy and laity.</a:t>
            </a:r>
            <a:endParaRPr lang="en-GB" sz="19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We are generous – with our time and talents and our financial support.</a:t>
            </a:r>
            <a:endParaRPr lang="en-GB" sz="1900" dirty="0">
              <a:solidFill>
                <a:srgbClr val="3F4A75"/>
              </a:solidFill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900" dirty="0">
                <a:solidFill>
                  <a:srgbClr val="3F4A75"/>
                </a:solidFill>
                <a:latin typeface="Open Sans" panose="020B0606030504020204"/>
                <a:cs typeface="Open Sans" panose="020B0606030504020204"/>
              </a:rPr>
              <a:t>We have great leaders – clergy and laity - who get the best out of everyone.</a:t>
            </a:r>
            <a:endParaRPr lang="en-GB" sz="1900" dirty="0">
              <a:solidFill>
                <a:srgbClr val="3F4A75"/>
              </a:solidFill>
              <a:effectLst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F83F37-3371-4888-BAC5-2635B6BA56F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t="28912" r="34769" b="21836"/>
          <a:stretch/>
        </p:blipFill>
        <p:spPr bwMode="auto">
          <a:xfrm>
            <a:off x="9366365" y="2443829"/>
            <a:ext cx="2508935" cy="19959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2721D0-B505-40B4-9E7C-97B92E2BC8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6365" y="4536649"/>
            <a:ext cx="2508935" cy="2030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F788-54C1-4A7A-9BE1-9003CC8B2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99" y="406364"/>
            <a:ext cx="2519301" cy="19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25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A0DEB-5FCF-D597-AC25-560A2D663F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4AD0-FEDA-661E-3A79-88D958D0D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9F365-677A-3C26-4F10-77A6A5E59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8D5299-F5AA-5B56-2B57-2814BED2DE02}"/>
              </a:ext>
            </a:extLst>
          </p:cNvPr>
          <p:cNvSpPr txBox="1"/>
          <p:nvPr/>
        </p:nvSpPr>
        <p:spPr>
          <a:xfrm>
            <a:off x="4090424" y="125922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7DEF5-AC94-8D5F-BEF6-625DF4EC4167}"/>
              </a:ext>
            </a:extLst>
          </p:cNvPr>
          <p:cNvSpPr txBox="1"/>
          <p:nvPr/>
        </p:nvSpPr>
        <p:spPr>
          <a:xfrm>
            <a:off x="4128192" y="1791836"/>
            <a:ext cx="7477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The guideline font is size 24 to make it easy to read on a screen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D32CA-12BE-447E-9789-FE4536732E43}"/>
              </a:ext>
            </a:extLst>
          </p:cNvPr>
          <p:cNvSpPr txBox="1"/>
          <p:nvPr/>
        </p:nvSpPr>
        <p:spPr>
          <a:xfrm>
            <a:off x="4090424" y="293558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195292-EAEE-4EF6-B893-395EE20940A8}"/>
              </a:ext>
            </a:extLst>
          </p:cNvPr>
          <p:cNvSpPr txBox="1"/>
          <p:nvPr/>
        </p:nvSpPr>
        <p:spPr>
          <a:xfrm>
            <a:off x="4069887" y="5070185"/>
            <a:ext cx="7477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Please do adjust to suit your requirements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2189-D004-462D-8F4F-2B745101B2DC}"/>
              </a:ext>
            </a:extLst>
          </p:cNvPr>
          <p:cNvSpPr/>
          <p:nvPr/>
        </p:nvSpPr>
        <p:spPr>
          <a:xfrm>
            <a:off x="2881798" y="921314"/>
            <a:ext cx="910029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 </a:t>
            </a:r>
            <a:r>
              <a:rPr lang="en-GB" sz="2800" b="1" dirty="0">
                <a:solidFill>
                  <a:srgbClr val="00B4BC"/>
                </a:solidFill>
                <a:latin typeface="Open Sans" panose="020B0606030504020204"/>
                <a:cs typeface="Times New Roman" panose="02020603050405020304" pitchFamily="18" charset="0"/>
              </a:rPr>
              <a:t>We are serving</a:t>
            </a:r>
            <a:r>
              <a:rPr lang="en-GB" sz="2800" b="1" dirty="0"/>
              <a:t> </a:t>
            </a:r>
            <a:r>
              <a:rPr lang="en-GB" sz="2800" b="1" dirty="0">
                <a:solidFill>
                  <a:srgbClr val="3F4A75"/>
                </a:solidFill>
                <a:latin typeface="Open Sans" panose="020B0606030504020204"/>
                <a:cs typeface="Times New Roman" panose="02020603050405020304" pitchFamily="18" charset="0"/>
              </a:rPr>
              <a:t>- a church which leads the way in every local community</a:t>
            </a:r>
          </a:p>
          <a:p>
            <a:pPr lvl="0"/>
            <a:endParaRPr lang="en-GB" dirty="0"/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We are good at working with other organisations and building local confidence.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People come to find out what we are doing and learn from us.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We are at the leading edge with our environmental projects.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We support and promote the creative arts.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We have a high profile – we are active and visible in our local communities.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We bring different communities and people of different faiths together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We are a base for lots of different activities.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We work closely with our schools and our chaplains working out in the community.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We are open and welcoming and our buildings are sustainable and accessible.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We support those who are deprived and excluded and speak out for justice and peace.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43EB7D-52A4-4799-BEA6-18F859CCD14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 b="22485"/>
          <a:stretch/>
        </p:blipFill>
        <p:spPr bwMode="auto">
          <a:xfrm>
            <a:off x="209912" y="2979976"/>
            <a:ext cx="2482510" cy="1775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EFABF7-7CC4-4E59-9352-212C5B4A044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r="311" b="4438"/>
          <a:stretch/>
        </p:blipFill>
        <p:spPr bwMode="auto">
          <a:xfrm>
            <a:off x="191489" y="4864314"/>
            <a:ext cx="2519355" cy="1775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2E297A-A2B9-43A6-BFD5-921B8DF7A59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 r="5835" b="7476"/>
          <a:stretch/>
        </p:blipFill>
        <p:spPr bwMode="auto">
          <a:xfrm>
            <a:off x="209912" y="921314"/>
            <a:ext cx="2482511" cy="1973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8250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A0DEB-5FCF-D597-AC25-560A2D663F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4AD0-FEDA-661E-3A79-88D958D0D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9F365-677A-3C26-4F10-77A6A5E59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8D5299-F5AA-5B56-2B57-2814BED2DE02}"/>
              </a:ext>
            </a:extLst>
          </p:cNvPr>
          <p:cNvSpPr txBox="1"/>
          <p:nvPr/>
        </p:nvSpPr>
        <p:spPr>
          <a:xfrm>
            <a:off x="4090424" y="125922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D32CA-12BE-447E-9789-FE4536732E43}"/>
              </a:ext>
            </a:extLst>
          </p:cNvPr>
          <p:cNvSpPr txBox="1"/>
          <p:nvPr/>
        </p:nvSpPr>
        <p:spPr>
          <a:xfrm>
            <a:off x="4090424" y="293558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2189-D004-462D-8F4F-2B745101B2DC}"/>
              </a:ext>
            </a:extLst>
          </p:cNvPr>
          <p:cNvSpPr/>
          <p:nvPr/>
        </p:nvSpPr>
        <p:spPr>
          <a:xfrm>
            <a:off x="407943" y="858572"/>
            <a:ext cx="1147613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 </a:t>
            </a:r>
            <a:r>
              <a:rPr lang="en-GB" sz="1600" b="1" dirty="0">
                <a:solidFill>
                  <a:srgbClr val="3F4B75"/>
                </a:solidFill>
                <a:latin typeface="Open Sans" panose="020B0606030504020204"/>
              </a:rPr>
              <a:t>Growing</a:t>
            </a:r>
          </a:p>
          <a:p>
            <a:endParaRPr lang="en-GB" sz="1050" b="1" dirty="0">
              <a:solidFill>
                <a:srgbClr val="3F4B75"/>
              </a:solidFill>
              <a:latin typeface="Open Sans" panose="020B0606030504020204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3F4B75"/>
                </a:solidFill>
                <a:latin typeface="Open Sans" panose="020B0606030504020204"/>
              </a:rPr>
              <a:t>The total number people attending church (Average Weekly Attendance) to grow to 31,500 – 1.5% of the population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3F4B75"/>
                </a:solidFill>
                <a:latin typeface="Open Sans" panose="020B0606030504020204"/>
              </a:rPr>
              <a:t>The number of people in the 10% most deprived areas attending church to increase from 0.8% to 1.2% of the population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3F4B75"/>
                </a:solidFill>
                <a:latin typeface="Open Sans" panose="020B0606030504020204"/>
              </a:rPr>
              <a:t>The number of children and young people under the age of 18 to increase from 26% to 32% of our congregations – to 10,500 children and young people.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endParaRPr lang="en-GB" sz="1600" dirty="0">
              <a:solidFill>
                <a:srgbClr val="3F4B75"/>
              </a:solidFill>
              <a:latin typeface="Open Sans" panose="020B0606030504020204"/>
            </a:endParaRPr>
          </a:p>
          <a:p>
            <a:r>
              <a:rPr lang="en-GB" sz="1600" b="1" dirty="0">
                <a:solidFill>
                  <a:srgbClr val="3F4B75"/>
                </a:solidFill>
                <a:latin typeface="Open Sans" panose="020B0606030504020204"/>
              </a:rPr>
              <a:t>Nurturing</a:t>
            </a:r>
          </a:p>
          <a:p>
            <a:endParaRPr lang="en-GB" sz="1050" b="1" dirty="0">
              <a:solidFill>
                <a:srgbClr val="3F4B75"/>
              </a:solidFill>
              <a:latin typeface="Open Sans" panose="020B0606030504020204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3F4B75"/>
                </a:solidFill>
                <a:latin typeface="Open Sans" panose="020B0606030504020204"/>
              </a:rPr>
              <a:t>The number of people attending discipleship courses each year to increase from 25% to 90% of our congregations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3F4B75"/>
                </a:solidFill>
                <a:latin typeface="Open Sans" panose="020B0606030504020204"/>
              </a:rPr>
              <a:t>The number of children and adults baptised increasing from around 2,800 to 4,000 each year and the number of confirmations increasing from 650 to 1,000 each year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3F4B75"/>
                </a:solidFill>
                <a:latin typeface="Open Sans" panose="020B0606030504020204"/>
              </a:rPr>
              <a:t>Our church leadership, as well as our new </a:t>
            </a:r>
            <a:r>
              <a:rPr lang="en-GB" sz="1600" dirty="0" err="1">
                <a:solidFill>
                  <a:srgbClr val="3F4B75"/>
                </a:solidFill>
                <a:latin typeface="Open Sans" panose="020B0606030504020204"/>
              </a:rPr>
              <a:t>ordinands</a:t>
            </a:r>
            <a:r>
              <a:rPr lang="en-GB" sz="1600" dirty="0">
                <a:solidFill>
                  <a:srgbClr val="3F4B75"/>
                </a:solidFill>
                <a:latin typeface="Open Sans" panose="020B0606030504020204"/>
              </a:rPr>
              <a:t>, to reflect the diversity of our congregations.</a:t>
            </a:r>
          </a:p>
          <a:p>
            <a:endParaRPr lang="en-GB" sz="1600" dirty="0">
              <a:solidFill>
                <a:srgbClr val="3F4B75"/>
              </a:solidFill>
              <a:latin typeface="Open Sans" panose="020B0606030504020204"/>
            </a:endParaRPr>
          </a:p>
          <a:p>
            <a:r>
              <a:rPr lang="en-GB" sz="1600" b="1" dirty="0">
                <a:solidFill>
                  <a:srgbClr val="3F4B75"/>
                </a:solidFill>
                <a:latin typeface="Open Sans" panose="020B0606030504020204"/>
              </a:rPr>
              <a:t>Serving</a:t>
            </a:r>
          </a:p>
          <a:p>
            <a:endParaRPr lang="en-GB" sz="1100" b="1" dirty="0">
              <a:solidFill>
                <a:srgbClr val="3F4B75"/>
              </a:solidFill>
              <a:latin typeface="Open Sans" panose="020B0606030504020204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3F4B75"/>
                </a:solidFill>
                <a:latin typeface="Open Sans" panose="020B0606030504020204"/>
              </a:rPr>
              <a:t>30% of our parishes to be offering targeted support to counter loneliness and isolation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600" dirty="0">
                <a:solidFill>
                  <a:srgbClr val="3F4B75"/>
                </a:solidFill>
                <a:latin typeface="Open Sans" panose="020B0606030504020204"/>
              </a:rPr>
              <a:t>Net zero carbon for our diocese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800B2D-3D3C-4656-A9CA-954EBD6EEB32}"/>
              </a:ext>
            </a:extLst>
          </p:cNvPr>
          <p:cNvSpPr/>
          <p:nvPr/>
        </p:nvSpPr>
        <p:spPr>
          <a:xfrm>
            <a:off x="3534432" y="190209"/>
            <a:ext cx="522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B4BC"/>
                </a:solidFill>
                <a:latin typeface="Open Sans" panose="020B0606030504020204"/>
                <a:cs typeface="Times New Roman" panose="02020603050405020304" pitchFamily="18" charset="0"/>
              </a:rPr>
              <a:t>Where we want to be </a:t>
            </a:r>
            <a:r>
              <a:rPr lang="en-GB" sz="2800" b="1" dirty="0">
                <a:solidFill>
                  <a:srgbClr val="3F4A75"/>
                </a:solidFill>
                <a:latin typeface="Open Sans" panose="020B0606030504020204"/>
                <a:cs typeface="Times New Roman" panose="02020603050405020304" pitchFamily="18" charset="0"/>
              </a:rPr>
              <a:t>by 2030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7939EE-BDCC-4DB6-AE11-BFB8D11BDD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5220638"/>
            <a:ext cx="4827309" cy="1447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3038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A0DEB-5FCF-D597-AC25-560A2D663F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4AD0-FEDA-661E-3A79-88D958D0D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9F365-677A-3C26-4F10-77A6A5E59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8D5299-F5AA-5B56-2B57-2814BED2DE02}"/>
              </a:ext>
            </a:extLst>
          </p:cNvPr>
          <p:cNvSpPr txBox="1"/>
          <p:nvPr/>
        </p:nvSpPr>
        <p:spPr>
          <a:xfrm>
            <a:off x="4090424" y="125922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7DEF5-AC94-8D5F-BEF6-625DF4EC4167}"/>
              </a:ext>
            </a:extLst>
          </p:cNvPr>
          <p:cNvSpPr txBox="1"/>
          <p:nvPr/>
        </p:nvSpPr>
        <p:spPr>
          <a:xfrm>
            <a:off x="4128192" y="1791836"/>
            <a:ext cx="7477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pen Sans" panose="020B0606030504020204" pitchFamily="34" charset="0"/>
              </a:rPr>
              <a:t>The guideline font is size 24 to make it easy to read on a screen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D32CA-12BE-447E-9789-FE4536732E43}"/>
              </a:ext>
            </a:extLst>
          </p:cNvPr>
          <p:cNvSpPr txBox="1"/>
          <p:nvPr/>
        </p:nvSpPr>
        <p:spPr>
          <a:xfrm>
            <a:off x="4090424" y="293558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2189-D004-462D-8F4F-2B745101B2DC}"/>
              </a:ext>
            </a:extLst>
          </p:cNvPr>
          <p:cNvSpPr/>
          <p:nvPr/>
        </p:nvSpPr>
        <p:spPr>
          <a:xfrm>
            <a:off x="253990" y="996588"/>
            <a:ext cx="887255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 </a:t>
            </a:r>
            <a:r>
              <a:rPr lang="en-GB" sz="2800" b="1" dirty="0">
                <a:solidFill>
                  <a:srgbClr val="00B4BC"/>
                </a:solidFill>
                <a:latin typeface="Open Sans" panose="020B0606030504020204"/>
                <a:cs typeface="Times New Roman" panose="02020603050405020304" pitchFamily="18" charset="0"/>
              </a:rPr>
              <a:t>Our achievements </a:t>
            </a:r>
            <a:r>
              <a:rPr lang="en-GB" sz="2800" b="1" dirty="0">
                <a:solidFill>
                  <a:srgbClr val="3F4A75"/>
                </a:solidFill>
                <a:latin typeface="Open Sans" panose="020B0606030504020204"/>
                <a:cs typeface="Times New Roman" panose="02020603050405020304" pitchFamily="18" charset="0"/>
              </a:rPr>
              <a:t>– 2020, 2021 and 2022</a:t>
            </a:r>
            <a:endParaRPr lang="en-GB" dirty="0"/>
          </a:p>
          <a:p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Growing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Children Changing Places project in Bolton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Two new resource churches – St </a:t>
            </a:r>
            <a:r>
              <a:rPr lang="en-GB" sz="2000" dirty="0" err="1">
                <a:solidFill>
                  <a:srgbClr val="3F4A75"/>
                </a:solidFill>
                <a:latin typeface="Open Sans" panose="020B0606030504020204"/>
              </a:rPr>
              <a:t>Werburgh’s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 and Nelson Street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The Antioch church planting network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Funding for a new resource church for Manchester City Centre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61 candidates for ordination training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Stepping Stones for Growth training resources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000" dirty="0">
              <a:solidFill>
                <a:srgbClr val="3F4A75"/>
              </a:solidFill>
              <a:latin typeface="Open Sans" panose="020B0606030504020204"/>
            </a:endParaRPr>
          </a:p>
          <a:p>
            <a:pPr lvl="0"/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Nurturing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140 Authorised Lay Ministers commissioned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19 Readers licensed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#</a:t>
            </a:r>
            <a:r>
              <a:rPr lang="en-GB" sz="2000" dirty="0" err="1">
                <a:solidFill>
                  <a:srgbClr val="3F4A75"/>
                </a:solidFill>
                <a:latin typeface="Open Sans" panose="020B0606030504020204"/>
              </a:rPr>
              <a:t>MoreThanSunday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 pilot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Foundations for Ministry courses delivered locally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Focal ministry proposals ready for roll-out from 2023</a:t>
            </a:r>
          </a:p>
          <a:p>
            <a:pPr lvl="0"/>
            <a:endParaRPr lang="en-GB" sz="2000" b="1" dirty="0">
              <a:solidFill>
                <a:srgbClr val="3F4A75"/>
              </a:solidFill>
              <a:latin typeface="Open Sans" panose="020B060603050402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E1FE73-BB20-4E96-A578-7ED84A6D85E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75" y="2381416"/>
            <a:ext cx="2906421" cy="1913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222E87-EF05-4520-9EFB-B7DBCBCB9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58" y="4465087"/>
            <a:ext cx="2911937" cy="20321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F21E5-708A-40FE-9C62-C0E0E7311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112" y="433864"/>
            <a:ext cx="2902583" cy="17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01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A0DEB-5FCF-D597-AC25-560A2D663F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4AD0-FEDA-661E-3A79-88D958D0D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9F365-677A-3C26-4F10-77A6A5E59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8D5299-F5AA-5B56-2B57-2814BED2DE02}"/>
              </a:ext>
            </a:extLst>
          </p:cNvPr>
          <p:cNvSpPr txBox="1"/>
          <p:nvPr/>
        </p:nvSpPr>
        <p:spPr>
          <a:xfrm>
            <a:off x="4090424" y="125922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D32CA-12BE-447E-9789-FE4536732E43}"/>
              </a:ext>
            </a:extLst>
          </p:cNvPr>
          <p:cNvSpPr txBox="1"/>
          <p:nvPr/>
        </p:nvSpPr>
        <p:spPr>
          <a:xfrm>
            <a:off x="4090424" y="293558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2189-D004-462D-8F4F-2B745101B2DC}"/>
              </a:ext>
            </a:extLst>
          </p:cNvPr>
          <p:cNvSpPr/>
          <p:nvPr/>
        </p:nvSpPr>
        <p:spPr>
          <a:xfrm>
            <a:off x="253990" y="996588"/>
            <a:ext cx="887255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 </a:t>
            </a:r>
            <a:r>
              <a:rPr lang="en-GB" sz="2800" b="1" dirty="0">
                <a:solidFill>
                  <a:srgbClr val="00B4BC"/>
                </a:solidFill>
                <a:latin typeface="Open Sans" panose="020B0606030504020204"/>
                <a:cs typeface="Times New Roman" panose="02020603050405020304" pitchFamily="18" charset="0"/>
              </a:rPr>
              <a:t>Our achievements </a:t>
            </a:r>
            <a:r>
              <a:rPr lang="en-GB" sz="2800" b="1" dirty="0">
                <a:solidFill>
                  <a:srgbClr val="3F4A75"/>
                </a:solidFill>
                <a:latin typeface="Open Sans" panose="020B0606030504020204"/>
                <a:cs typeface="Times New Roman" panose="02020603050405020304" pitchFamily="18" charset="0"/>
              </a:rPr>
              <a:t>– 2020, 2021 and 2022</a:t>
            </a:r>
            <a:endParaRPr lang="en-GB" dirty="0"/>
          </a:p>
          <a:p>
            <a:pPr lvl="0"/>
            <a:endParaRPr lang="en-GB" sz="2000" dirty="0">
              <a:solidFill>
                <a:srgbClr val="3F4A75"/>
              </a:solidFill>
              <a:latin typeface="Open Sans" panose="020B0606030504020204"/>
            </a:endParaRPr>
          </a:p>
          <a:p>
            <a:pPr lvl="0"/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Serving</a:t>
            </a:r>
          </a:p>
          <a:p>
            <a:pPr lvl="0"/>
            <a:endParaRPr lang="en-GB" sz="2000" b="1" dirty="0">
              <a:solidFill>
                <a:srgbClr val="3F4A75"/>
              </a:solidFill>
              <a:latin typeface="Open Sans" panose="020B0606030504020204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Our parishes involved in 670 social action projects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Fifty churches signed up as places of welcome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Eco Church – 38 bronze awards and 19 silver awards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142 churches registered for eco-church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Energy Footprint Tool completed by 50% of parishes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2000" dirty="0">
              <a:solidFill>
                <a:srgbClr val="3F4A75"/>
              </a:solidFill>
              <a:latin typeface="Open Sans" panose="020B0606030504020204"/>
            </a:endParaRPr>
          </a:p>
          <a:p>
            <a:pPr lvl="0"/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Our Transformation Programme</a:t>
            </a:r>
          </a:p>
          <a:p>
            <a:pPr lvl="0"/>
            <a:endParaRPr lang="en-GB" sz="2000" b="1" dirty="0">
              <a:solidFill>
                <a:srgbClr val="3F4A75"/>
              </a:solidFill>
              <a:latin typeface="Open Sans" panose="020B0606030504020204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Additional funding of £5m from the Church Commissioners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Deanery changes – reduced from twenty to seven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Full-time Area Deans appointed along with deanery support officers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Mission Community boundaries agreed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25 out of 33 mission community leaders appointed</a:t>
            </a:r>
          </a:p>
          <a:p>
            <a:pPr lvl="0"/>
            <a:endParaRPr lang="en-GB" sz="2000" b="1" dirty="0">
              <a:solidFill>
                <a:srgbClr val="3F4A75"/>
              </a:solidFill>
              <a:latin typeface="Open Sans" panose="020B0606030504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A9462B-8759-45E1-BDC6-4B9883138B0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079759" y="232420"/>
            <a:ext cx="2887047" cy="1979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E535F-C4E4-40AE-8EB9-3E3483C5F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34" y="2356792"/>
            <a:ext cx="2913954" cy="1880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5B852C-6D71-4C5A-9151-435BAA8EBB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833" y="4383031"/>
            <a:ext cx="2919219" cy="218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99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3F8C37-FA2E-10E3-A628-EDCC58D16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5400000">
            <a:off x="-3377326" y="3377322"/>
            <a:ext cx="6858001" cy="1033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DCA34-2C73-D160-8451-30B09EC54E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 rot="10800000">
            <a:off x="-2" y="6774180"/>
            <a:ext cx="12188675" cy="8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A0DEB-5FCF-D597-AC25-560A2D663F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4" r="2160" b="62853"/>
          <a:stretch/>
        </p:blipFill>
        <p:spPr>
          <a:xfrm>
            <a:off x="-4" y="-40976"/>
            <a:ext cx="12188675" cy="8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4AD0-FEDA-661E-3A79-88D958D0D9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" r="1627" b="15810"/>
          <a:stretch/>
        </p:blipFill>
        <p:spPr>
          <a:xfrm rot="16200000">
            <a:off x="8707993" y="3336350"/>
            <a:ext cx="6858001" cy="103354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9F365-677A-3C26-4F10-77A6A5E59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/>
          <a:stretch/>
        </p:blipFill>
        <p:spPr>
          <a:xfrm>
            <a:off x="216055" y="190925"/>
            <a:ext cx="1253115" cy="660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8D5299-F5AA-5B56-2B57-2814BED2DE02}"/>
              </a:ext>
            </a:extLst>
          </p:cNvPr>
          <p:cNvSpPr txBox="1"/>
          <p:nvPr/>
        </p:nvSpPr>
        <p:spPr>
          <a:xfrm>
            <a:off x="4090424" y="125922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0D32CA-12BE-447E-9789-FE4536732E43}"/>
              </a:ext>
            </a:extLst>
          </p:cNvPr>
          <p:cNvSpPr txBox="1"/>
          <p:nvPr/>
        </p:nvSpPr>
        <p:spPr>
          <a:xfrm>
            <a:off x="4090424" y="2935581"/>
            <a:ext cx="2345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abin"/>
                <a:ea typeface="Verdana" panose="020B0604030504040204" pitchFamily="34" charset="0"/>
              </a:rPr>
              <a:t>Title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B92189-D004-462D-8F4F-2B745101B2DC}"/>
              </a:ext>
            </a:extLst>
          </p:cNvPr>
          <p:cNvSpPr/>
          <p:nvPr/>
        </p:nvSpPr>
        <p:spPr>
          <a:xfrm>
            <a:off x="253990" y="996588"/>
            <a:ext cx="887255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 </a:t>
            </a:r>
            <a:r>
              <a:rPr lang="en-GB" sz="2800" b="1" dirty="0">
                <a:solidFill>
                  <a:srgbClr val="00B4BC"/>
                </a:solidFill>
                <a:latin typeface="Open Sans" panose="020B0606030504020204"/>
                <a:cs typeface="Times New Roman" panose="02020603050405020304" pitchFamily="18" charset="0"/>
              </a:rPr>
              <a:t>Mission Goal - Growing </a:t>
            </a:r>
            <a:r>
              <a:rPr lang="en-GB" sz="2800" b="1" dirty="0">
                <a:solidFill>
                  <a:srgbClr val="3F4A75"/>
                </a:solidFill>
                <a:latin typeface="Open Sans" panose="020B0606030504020204"/>
                <a:cs typeface="Times New Roman" panose="02020603050405020304" pitchFamily="18" charset="0"/>
              </a:rPr>
              <a:t>(2023 – 2030)</a:t>
            </a:r>
            <a:endParaRPr lang="en-GB" dirty="0"/>
          </a:p>
          <a:p>
            <a:endParaRPr lang="en-GB" sz="2000" b="1" dirty="0">
              <a:solidFill>
                <a:srgbClr val="3F4A75"/>
              </a:solidFill>
              <a:latin typeface="Open Sans" panose="020B0606030504020204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Set up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new resource churches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across the diocese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Plant new congregations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Support and encourage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chaplaincies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Enable every parish to run an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enquirers course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Support all parishes and mission communities in maintaining a consistent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outward focus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Develop and train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our clergy, lay leaders and chaplains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Reach out to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children and young families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through #</a:t>
            </a:r>
            <a:r>
              <a:rPr lang="en-GB" sz="2000" dirty="0" err="1">
                <a:solidFill>
                  <a:srgbClr val="3F4A75"/>
                </a:solidFill>
                <a:latin typeface="Open Sans" panose="020B0606030504020204"/>
              </a:rPr>
              <a:t>ManDio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 Growing Faith programme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Develop plans for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town centres and estates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, and the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city centre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Work with our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international congregations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Focus on </a:t>
            </a:r>
            <a:r>
              <a:rPr lang="en-GB" sz="2000" b="1" dirty="0">
                <a:solidFill>
                  <a:srgbClr val="3F4A75"/>
                </a:solidFill>
                <a:latin typeface="Open Sans" panose="020B0606030504020204"/>
              </a:rPr>
              <a:t>vocations </a:t>
            </a:r>
            <a:r>
              <a:rPr lang="en-GB" sz="2000" dirty="0">
                <a:solidFill>
                  <a:srgbClr val="3F4A75"/>
                </a:solidFill>
                <a:latin typeface="Open Sans" panose="020B0606030504020204"/>
              </a:rPr>
              <a:t>– clergy and lay – so we nurture a new diverse generation of leaders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9073C2-52A7-4037-8121-D7B9862F0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545" y="3281287"/>
            <a:ext cx="2095166" cy="3368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EE8E1A-3C6D-40FE-BA52-1483F426163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" r="689"/>
          <a:stretch/>
        </p:blipFill>
        <p:spPr bwMode="auto">
          <a:xfrm rot="5400000">
            <a:off x="9439427" y="644699"/>
            <a:ext cx="3053402" cy="2095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1678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c40cd2-d377-4136-850c-adc9b9f776a3">
      <Terms xmlns="http://schemas.microsoft.com/office/infopath/2007/PartnerControls"/>
    </lcf76f155ced4ddcb4097134ff3c332f>
    <TaxCatchAll xmlns="4315c39c-60bb-41a0-98a8-74f05f6b27e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38FA3911BCB144A374F452E86D0F7C" ma:contentTypeVersion="14" ma:contentTypeDescription="Create a new document." ma:contentTypeScope="" ma:versionID="b065809f3039eb00c28b52427ccf8793">
  <xsd:schema xmlns:xsd="http://www.w3.org/2001/XMLSchema" xmlns:xs="http://www.w3.org/2001/XMLSchema" xmlns:p="http://schemas.microsoft.com/office/2006/metadata/properties" xmlns:ns2="36c40cd2-d377-4136-850c-adc9b9f776a3" xmlns:ns3="4315c39c-60bb-41a0-98a8-74f05f6b27e8" targetNamespace="http://schemas.microsoft.com/office/2006/metadata/properties" ma:root="true" ma:fieldsID="8ef7c7ab31ba2e95331b5415fa3acc3d" ns2:_="" ns3:_="">
    <xsd:import namespace="36c40cd2-d377-4136-850c-adc9b9f776a3"/>
    <xsd:import namespace="4315c39c-60bb-41a0-98a8-74f05f6b27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0cd2-d377-4136-850c-adc9b9f776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36672fb-ee5f-454f-9535-e08e758c04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5c39c-60bb-41a0-98a8-74f05f6b27e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1de2baf-5ad7-443d-ae81-dd4518b1b477}" ma:internalName="TaxCatchAll" ma:showField="CatchAllData" ma:web="4315c39c-60bb-41a0-98a8-74f05f6b27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1A49CD-0CF9-4CB3-A2EC-5DCA2B70AE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F23921-BD10-4047-9763-2712D48FFE5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315c39c-60bb-41a0-98a8-74f05f6b27e8"/>
    <ds:schemaRef ds:uri="http://purl.org/dc/elements/1.1/"/>
    <ds:schemaRef ds:uri="36c40cd2-d377-4136-850c-adc9b9f776a3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EEA540C-BC37-4BB0-B620-3766416C99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c40cd2-d377-4136-850c-adc9b9f776a3"/>
    <ds:schemaRef ds:uri="4315c39c-60bb-41a0-98a8-74f05f6b27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2726</TotalTime>
  <Words>1420</Words>
  <Application>Microsoft Office PowerPoint</Application>
  <PresentationFormat>Widescreen</PresentationFormat>
  <Paragraphs>160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Cabin</vt:lpstr>
      <vt:lpstr>Calibri</vt:lpstr>
      <vt:lpstr>Calibri Light</vt:lpstr>
      <vt:lpstr>Open Sans</vt:lpstr>
      <vt:lpstr>Symbol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Newman</dc:creator>
  <cp:lastModifiedBy>Gemma Gardiner</cp:lastModifiedBy>
  <cp:revision>63</cp:revision>
  <dcterms:created xsi:type="dcterms:W3CDTF">2023-02-01T11:49:27Z</dcterms:created>
  <dcterms:modified xsi:type="dcterms:W3CDTF">2023-09-20T10:13:32Z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0x010100B438FA3911BCB144A374F452E86D0F7C</vt:lpwstr>
  </property>
  <property fmtid="{D5CDD505-2E9C-101B-9397-08002B2CF9AE}" pid="3" name="MediaServiceImageTags">
    <vt:lpwstr/>
  </property>
</Properties>
</file>