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 id="2147483648"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29" r:id="rId27"/>
    <p:sldId id="328" r:id="rId28"/>
    <p:sldId id="327" r:id="rId29"/>
    <p:sldId id="326" r:id="rId30"/>
    <p:sldId id="289" r:id="rId31"/>
    <p:sldId id="290" r:id="rId32"/>
    <p:sldId id="330" r:id="rId33"/>
    <p:sldId id="291" r:id="rId34"/>
    <p:sldId id="292" r:id="rId35"/>
    <p:sldId id="293" r:id="rId36"/>
    <p:sldId id="294" r:id="rId37"/>
    <p:sldId id="295" r:id="rId38"/>
    <p:sldId id="297" r:id="rId39"/>
    <p:sldId id="298" r:id="rId40"/>
    <p:sldId id="299" r:id="rId41"/>
    <p:sldId id="300" r:id="rId42"/>
    <p:sldId id="301" r:id="rId43"/>
    <p:sldId id="303" r:id="rId44"/>
    <p:sldId id="304" r:id="rId45"/>
    <p:sldId id="305" r:id="rId46"/>
    <p:sldId id="306" r:id="rId47"/>
    <p:sldId id="307"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3" r:id="rId62"/>
    <p:sldId id="324"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736"/>
    <a:srgbClr val="115755"/>
    <a:srgbClr val="C7D92D"/>
    <a:srgbClr val="FEF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05CA7-695B-4E1D-887D-32ADD4DA56A2}" v="5" dt="2023-10-11T13:19:15.206"/>
    <p1510:client id="{838FC621-C644-4B3D-A054-755739EFE1E4}" v="157" dt="2023-10-11T13:24:03.794"/>
    <p1510:client id="{852129E0-4BEC-4B00-9BC6-D3CABBFB607D}" v="189" dt="2023-10-11T11:29:52.329"/>
    <p1510:client id="{96759E8B-9670-4C67-AA35-450817F7A6FA}" v="3" dt="2023-10-11T11:32:50.635"/>
    <p1510:client id="{D02EC525-DBCB-4C09-9196-C43164BE0EDF}" v="872" dt="2023-10-11T12:22:57.6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77" y="9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pic>
        <p:nvPicPr>
          <p:cNvPr id="3" name="Picture 2" descr="A white surface with black dots&#10;&#10;Description automatically generated">
            <a:extLst>
              <a:ext uri="{FF2B5EF4-FFF2-40B4-BE49-F238E27FC236}">
                <a16:creationId xmlns:a16="http://schemas.microsoft.com/office/drawing/2014/main" id="{3023BEBB-9FE7-A972-A79E-FE060A201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rPr dirty="0"/>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rPr dirty="0"/>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Picture 3" descr="A black background with a black square">
            <a:extLst>
              <a:ext uri="{FF2B5EF4-FFF2-40B4-BE49-F238E27FC236}">
                <a16:creationId xmlns:a16="http://schemas.microsoft.com/office/drawing/2014/main" id="{E6AB3E5D-1358-67D3-2D81-DAB4BAD162A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82012" y="416345"/>
            <a:ext cx="5382340" cy="1078165"/>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8A14841E-CEAB-BCBD-9E58-C985B0F40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F3927DE7-4909-A51B-5CD2-1F630DFC13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66E8D0B6-FBFF-38AD-3D23-7E8068F8A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C8734EFA-2E8D-1AF2-725F-7C623D202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2B9964E5-B0D0-44F0-71BB-07630C3FA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7E59A1D7-36B9-4E06-CDCF-2DF5CA6A5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4622-920E-6B52-7EAC-F8CFEAE84508}"/>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GB"/>
          </a:p>
        </p:txBody>
      </p:sp>
      <p:sp>
        <p:nvSpPr>
          <p:cNvPr id="3" name="Subtitle 2">
            <a:extLst>
              <a:ext uri="{FF2B5EF4-FFF2-40B4-BE49-F238E27FC236}">
                <a16:creationId xmlns:a16="http://schemas.microsoft.com/office/drawing/2014/main" id="{FB693139-B01D-5F95-88C4-895BCBE76574}"/>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08B29D-093D-03F4-E7AB-E45F13D86674}"/>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4C01A5CF-D8B0-C6B3-F19B-1CC60143C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95A343-E285-E1F2-40B1-C662EE0CA090}"/>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21097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EBBA-C90E-1BD8-4445-435088452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431E17-BB91-E172-F3C5-557A35825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B8BBF-1535-750D-264E-0083DF1657F5}"/>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7F82FE05-9DC4-B64E-07EF-823576A0F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74A7B-A88A-6D60-97F9-512C17D7CAFA}"/>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403774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A5B3-5B37-4F29-3D32-3CCFD4DC4459}"/>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BEE51E-4A25-2C9F-F909-7D56044BAC7D}"/>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D5685-F1CD-553D-8741-571F40CEF8E0}"/>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24EC5352-AFD5-B783-15DC-AFDCA5CC5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2F26DF-F3CA-729E-41A9-D2B550969C4F}"/>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2536415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BA3E-D6C7-9FEC-E299-12886CD259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27C01F-D696-81B6-8B51-6AB3C2841ABD}"/>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6B9BD2-6065-33A9-E3CD-311E3DEF3609}"/>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765213-E7BB-14B5-000F-F8A1482A1A13}"/>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6" name="Footer Placeholder 5">
            <a:extLst>
              <a:ext uri="{FF2B5EF4-FFF2-40B4-BE49-F238E27FC236}">
                <a16:creationId xmlns:a16="http://schemas.microsoft.com/office/drawing/2014/main" id="{CD627B89-4A6D-DB70-0331-BCFFAD298C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7685C6-5D4E-3C61-32A8-A3F5D283D769}"/>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18965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B828EAA1-F40D-27A6-4983-61E85FBD3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dirty="0"/>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rPr dirty="0"/>
              <a:t>Author and Date</a:t>
            </a:r>
          </a:p>
          <a:p>
            <a:pPr lvl="1"/>
            <a:endParaRPr dirty="0"/>
          </a:p>
          <a:p>
            <a:pPr lvl="2"/>
            <a:endParaRPr dirty="0"/>
          </a:p>
          <a:p>
            <a:pPr lvl="3"/>
            <a:endParaRPr dirty="0"/>
          </a:p>
          <a:p>
            <a:pPr lvl="4"/>
            <a:endParaRPr dirty="0"/>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green and black cross in a pot&#10;&#10;Description automatically generated">
            <a:extLst>
              <a:ext uri="{FF2B5EF4-FFF2-40B4-BE49-F238E27FC236}">
                <a16:creationId xmlns:a16="http://schemas.microsoft.com/office/drawing/2014/main" id="{2F722237-4A19-4832-2BE9-090E099DC6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50856" y="203958"/>
            <a:ext cx="1587493" cy="1847264"/>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382C-798A-BD8D-FA28-F64FF59A2134}"/>
              </a:ext>
            </a:extLst>
          </p:cNvPr>
          <p:cNvSpPr>
            <a:spLocks noGrp="1"/>
          </p:cNvSpPr>
          <p:nvPr>
            <p:ph type="title"/>
          </p:nvPr>
        </p:nvSpPr>
        <p:spPr>
          <a:xfrm>
            <a:off x="1679576" y="730251"/>
            <a:ext cx="21031200"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054968-B3E6-AB69-94F5-44D2BC953F5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66A9B725-2AE0-B59D-4FF0-1ACEDB288EBF}"/>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E6C64B-D1A7-FC3D-836A-58190DEAB5F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EFA4D-4AD0-4E37-3620-9CC2D76E265B}"/>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8F6DFB-9BDE-0503-59C3-7908A226AD41}"/>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8" name="Footer Placeholder 7">
            <a:extLst>
              <a:ext uri="{FF2B5EF4-FFF2-40B4-BE49-F238E27FC236}">
                <a16:creationId xmlns:a16="http://schemas.microsoft.com/office/drawing/2014/main" id="{03A96138-28A4-8332-1BFD-1154ADE38A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ECD989-81AE-7DBA-4C72-A936DA50A59A}"/>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160543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9AC1-593D-D040-EE04-3002ACA4FA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36831B-22BC-87EB-0700-F55B4E336C71}"/>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4" name="Footer Placeholder 3">
            <a:extLst>
              <a:ext uri="{FF2B5EF4-FFF2-40B4-BE49-F238E27FC236}">
                <a16:creationId xmlns:a16="http://schemas.microsoft.com/office/drawing/2014/main" id="{0940AA3D-6D0C-2AE6-4AD5-674CB1A7FD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E8D13A-AEF8-7ECB-3DBD-98E34ADF2116}"/>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118310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1DB49-5B6C-D363-B86B-4D817CC40C58}"/>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3" name="Footer Placeholder 2">
            <a:extLst>
              <a:ext uri="{FF2B5EF4-FFF2-40B4-BE49-F238E27FC236}">
                <a16:creationId xmlns:a16="http://schemas.microsoft.com/office/drawing/2014/main" id="{E39ED415-085E-4C4F-6807-CEE35D9A1F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F0D7E2-7FCF-9801-AB8B-9852CAC60758}"/>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301607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F841-765D-29D9-1F6D-6B96E2FD6E2B}"/>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52ECB3-FC40-F504-61F5-A1FDDDC97A51}"/>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DE06F5-481C-F92F-3EE2-6E78EFC3B9A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0854281-5747-E528-54C1-BA4DF4BC5735}"/>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6" name="Footer Placeholder 5">
            <a:extLst>
              <a:ext uri="{FF2B5EF4-FFF2-40B4-BE49-F238E27FC236}">
                <a16:creationId xmlns:a16="http://schemas.microsoft.com/office/drawing/2014/main" id="{FDBD660A-DCBC-AD5B-EF5D-17741D918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66F29-C1D3-F8CE-622B-0631972B146D}"/>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3815971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63BD-49FC-6BCF-CB0C-6BCCB68B23D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9ACF60-6728-F418-A36F-051E90F21D7E}"/>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a:p>
        </p:txBody>
      </p:sp>
      <p:sp>
        <p:nvSpPr>
          <p:cNvPr id="4" name="Text Placeholder 3">
            <a:extLst>
              <a:ext uri="{FF2B5EF4-FFF2-40B4-BE49-F238E27FC236}">
                <a16:creationId xmlns:a16="http://schemas.microsoft.com/office/drawing/2014/main" id="{5A2D830F-9068-5FC6-E842-3C207A52CC3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0C7A9D9-0F28-C6D3-BF3C-990229E74E64}"/>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6" name="Footer Placeholder 5">
            <a:extLst>
              <a:ext uri="{FF2B5EF4-FFF2-40B4-BE49-F238E27FC236}">
                <a16:creationId xmlns:a16="http://schemas.microsoft.com/office/drawing/2014/main" id="{B0DA75E6-593A-CE7B-726F-99E8C1BB80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010144-8FDE-179F-717E-FE8BADAFB966}"/>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326579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44C7-A462-A97E-F973-5498E2CB47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71080-DC85-AE1F-2EDD-8E73B0E03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82B82-FA40-F312-E0EA-AE08F66E1A89}"/>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BFB1AE62-C8F7-DBB6-E1AF-E9818DB43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8150D-C662-5D27-85D3-1633D3562455}"/>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265515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F29A4-42AB-A909-42B8-5ECAB75432D8}"/>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055CB6-6AF1-EB96-9EC7-954F50337D57}"/>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0250D-A319-A27E-EECD-E5AFD1C2A054}"/>
              </a:ext>
            </a:extLst>
          </p:cNvPr>
          <p:cNvSpPr>
            <a:spLocks noGrp="1"/>
          </p:cNvSpPr>
          <p:nvPr>
            <p:ph type="dt" sz="half" idx="10"/>
          </p:nvPr>
        </p:nvSpPr>
        <p:spPr/>
        <p:txBody>
          <a:body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4662D0D6-6584-A144-4249-EC2BBEE1C8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06719-E1E6-A6B1-C9DD-6CEE5CBCE27D}"/>
              </a:ext>
            </a:extLst>
          </p:cNvPr>
          <p:cNvSpPr>
            <a:spLocks noGrp="1"/>
          </p:cNvSpPr>
          <p:nvPr>
            <p:ph type="sldNum" sz="quarter" idx="12"/>
          </p:nvPr>
        </p:nvSpPr>
        <p:spPr/>
        <p:txBody>
          <a:bodyPr/>
          <a:lstStyle/>
          <a:p>
            <a:fld id="{1CB951CB-8CED-4CAB-A138-3AA9287C54D8}" type="slidenum">
              <a:rPr lang="en-GB" smtClean="0"/>
              <a:t>‹#›</a:t>
            </a:fld>
            <a:endParaRPr lang="en-GB"/>
          </a:p>
        </p:txBody>
      </p:sp>
    </p:spTree>
    <p:extLst>
      <p:ext uri="{BB962C8B-B14F-4D97-AF65-F5344CB8AC3E}">
        <p14:creationId xmlns:p14="http://schemas.microsoft.com/office/powerpoint/2010/main" val="29156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1B103A13-8388-3B53-100C-7430E6F54F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2" name="Bowl with salmon cakes, salad and houmous"/>
          <p:cNvSpPr>
            <a:spLocks noGrp="1"/>
          </p:cNvSpPr>
          <p:nvPr>
            <p:ph type="pic" idx="21"/>
          </p:nvPr>
        </p:nvSpPr>
        <p:spPr>
          <a:xfrm>
            <a:off x="10973816" y="12700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DFC547A8-979D-3279-CA91-BB8E878A4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lvl1pPr>
              <a:defRPr>
                <a:solidFill>
                  <a:srgbClr val="115755"/>
                </a:solidFill>
              </a:defRPr>
            </a:lvl1pPr>
          </a:lstStyle>
          <a:p>
            <a:r>
              <a:rPr dirty="0"/>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C0C4C2AF-B2BE-1A49-6ACD-CC7C4D9302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DD3F0321-F5B0-AB04-D606-4565C9FEA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49AAB429-CF7C-362B-5320-18908EB88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BF512349-5F07-3792-380E-76F036700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79" name="Slide Title"/>
          <p:cNvSpPr txBox="1">
            <a:spLocks noGrp="1"/>
          </p:cNvSpPr>
          <p:nvPr>
            <p:ph type="title" hasCustomPrompt="1"/>
          </p:nvPr>
        </p:nvSpPr>
        <p:spPr>
          <a:xfrm>
            <a:off x="1206500" y="1079500"/>
            <a:ext cx="21971000" cy="1434950"/>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pic>
        <p:nvPicPr>
          <p:cNvPr id="2" name="Picture 1" descr="A white surface with black dots&#10;&#10;Description automatically generated">
            <a:extLst>
              <a:ext uri="{FF2B5EF4-FFF2-40B4-BE49-F238E27FC236}">
                <a16:creationId xmlns:a16="http://schemas.microsoft.com/office/drawing/2014/main" id="{49E402F0-A712-9FF0-6121-BD4ACBF5E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rPr dirty="0"/>
              <a:t>Slide bullet text</a:t>
            </a:r>
          </a:p>
          <a:p>
            <a:pPr lvl="1"/>
            <a:endParaRPr dirty="0"/>
          </a:p>
          <a:p>
            <a:pPr lvl="2"/>
            <a:endParaRPr dirty="0"/>
          </a:p>
          <a:p>
            <a:pPr lvl="3"/>
            <a:endParaRPr dirty="0"/>
          </a:p>
          <a:p>
            <a:pPr lvl="4"/>
            <a:endParaRPr dirty="0"/>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Title Text</a:t>
            </a: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0" r:id="rId12"/>
    <p:sldLayoutId id="2147483661" r:id="rId13"/>
    <p:sldLayoutId id="2147483662" r:id="rId14"/>
    <p:sldLayoutId id="2147483663" r:id="rId15"/>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115755"/>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115755"/>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EB31F-007A-8C19-09BF-1F3D7A18BB2B}"/>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1CD56D-EEC2-BB1F-FE0A-01882453F32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F3DF4-D54F-2DDF-0C65-8BFC03AB529F}"/>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09EA2A-C27D-41AC-8352-B1F04C9EA540}" type="datetimeFigureOut">
              <a:rPr lang="en-GB" smtClean="0"/>
              <a:t>11/10/2023</a:t>
            </a:fld>
            <a:endParaRPr lang="en-GB"/>
          </a:p>
        </p:txBody>
      </p:sp>
      <p:sp>
        <p:nvSpPr>
          <p:cNvPr id="5" name="Footer Placeholder 4">
            <a:extLst>
              <a:ext uri="{FF2B5EF4-FFF2-40B4-BE49-F238E27FC236}">
                <a16:creationId xmlns:a16="http://schemas.microsoft.com/office/drawing/2014/main" id="{F942AAFE-68A5-7C43-B167-43B9E9FCF2C7}"/>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F3552E-3685-7C68-5636-F0278CE4290D}"/>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CB951CB-8CED-4CAB-A138-3AA9287C54D8}" type="slidenum">
              <a:rPr lang="en-GB" smtClean="0"/>
              <a:t>‹#›</a:t>
            </a:fld>
            <a:endParaRPr lang="en-GB"/>
          </a:p>
        </p:txBody>
      </p:sp>
    </p:spTree>
    <p:extLst>
      <p:ext uri="{BB962C8B-B14F-4D97-AF65-F5344CB8AC3E}">
        <p14:creationId xmlns:p14="http://schemas.microsoft.com/office/powerpoint/2010/main" val="194015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apminder.org/about/about-gapminder/history/"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gapminder.org/about/" TargetMode="External"/><Relationship Id="rId2" Type="http://schemas.openxmlformats.org/officeDocument/2006/relationships/hyperlink" Target="https://data.ess-dive.lbl.gov/portals/CDIAC" TargetMode="Externa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hyperlink" Target="https://manchester.anglican.org/eco-stepping-stones"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facebook.com/groups/200783482947662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howyourstripes.info/s" TargetMode="External"/><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r Matthew Barber-Rowell FRSA"/>
          <p:cNvSpPr txBox="1">
            <a:spLocks noGrp="1"/>
          </p:cNvSpPr>
          <p:nvPr>
            <p:ph type="body" sz="quarter" idx="1"/>
          </p:nvPr>
        </p:nvSpPr>
        <p:spPr>
          <a:xfrm>
            <a:off x="1201337" y="10404771"/>
            <a:ext cx="6427368" cy="2032101"/>
          </a:xfrm>
          <a:prstGeom prst="rect">
            <a:avLst/>
          </a:prstGeom>
        </p:spPr>
        <p:txBody>
          <a:bodyPr/>
          <a:lstStyle>
            <a:lvl1pPr>
              <a:lnSpc>
                <a:spcPct val="90000"/>
              </a:lnSpc>
            </a:lvl1pPr>
          </a:lstStyle>
          <a:p>
            <a:r>
              <a:rPr dirty="0">
                <a:solidFill>
                  <a:srgbClr val="115755"/>
                </a:solidFill>
              </a:rPr>
              <a:t>Dr Matthew Barber-Rowell</a:t>
            </a:r>
            <a:endParaRPr lang="en-GB" dirty="0">
              <a:solidFill>
                <a:srgbClr val="115755"/>
              </a:solidFill>
            </a:endParaRPr>
          </a:p>
          <a:p>
            <a:r>
              <a:rPr lang="en-GB" sz="3200" b="0" dirty="0">
                <a:solidFill>
                  <a:srgbClr val="C7D92D"/>
                </a:solidFill>
              </a:rPr>
              <a:t>Eco-Transformation Officer</a:t>
            </a:r>
            <a:endParaRPr sz="3200" b="0" dirty="0">
              <a:solidFill>
                <a:srgbClr val="C7D92D"/>
              </a:solidFill>
            </a:endParaRPr>
          </a:p>
        </p:txBody>
      </p:sp>
      <p:sp>
        <p:nvSpPr>
          <p:cNvPr id="152" name="Eco Stepping Stones"/>
          <p:cNvSpPr txBox="1">
            <a:spLocks noGrp="1"/>
          </p:cNvSpPr>
          <p:nvPr>
            <p:ph type="title"/>
          </p:nvPr>
        </p:nvSpPr>
        <p:spPr>
          <a:xfrm>
            <a:off x="1201337" y="2824255"/>
            <a:ext cx="21971006" cy="4648202"/>
          </a:xfrm>
          <a:prstGeom prst="rect">
            <a:avLst/>
          </a:prstGeom>
        </p:spPr>
        <p:txBody>
          <a:bodyPr>
            <a:normAutofit/>
          </a:bodyPr>
          <a:lstStyle/>
          <a:p>
            <a:pPr>
              <a:lnSpc>
                <a:spcPct val="100000"/>
              </a:lnSpc>
              <a:defRPr spc="-300"/>
            </a:pPr>
            <a:r>
              <a:rPr lang="en-GB" sz="11500" dirty="0">
                <a:solidFill>
                  <a:srgbClr val="115755"/>
                </a:solidFill>
              </a:rPr>
              <a:t>E</a:t>
            </a:r>
            <a:r>
              <a:rPr sz="11500" dirty="0">
                <a:solidFill>
                  <a:srgbClr val="115755"/>
                </a:solidFill>
              </a:rPr>
              <a:t>co </a:t>
            </a:r>
            <a:r>
              <a:rPr lang="en-GB" sz="11500" dirty="0">
                <a:solidFill>
                  <a:srgbClr val="115755"/>
                </a:solidFill>
              </a:rPr>
              <a:t>S</a:t>
            </a:r>
            <a:r>
              <a:rPr sz="11500" dirty="0" err="1">
                <a:solidFill>
                  <a:srgbClr val="115755"/>
                </a:solidFill>
              </a:rPr>
              <a:t>tepping</a:t>
            </a:r>
            <a:r>
              <a:rPr sz="11500" dirty="0">
                <a:solidFill>
                  <a:srgbClr val="115755"/>
                </a:solidFill>
              </a:rPr>
              <a:t> </a:t>
            </a:r>
            <a:r>
              <a:rPr lang="en-GB" sz="11500" dirty="0">
                <a:solidFill>
                  <a:srgbClr val="115755"/>
                </a:solidFill>
              </a:rPr>
              <a:t>S</a:t>
            </a:r>
            <a:r>
              <a:rPr sz="11500" dirty="0">
                <a:solidFill>
                  <a:srgbClr val="115755"/>
                </a:solidFill>
              </a:rPr>
              <a:t>tones </a:t>
            </a:r>
            <a:r>
              <a:rPr sz="11500" dirty="0">
                <a:solidFill>
                  <a:srgbClr val="C7D92D"/>
                </a:solidFill>
              </a:rPr>
              <a:t>Workbook</a:t>
            </a:r>
          </a:p>
        </p:txBody>
      </p:sp>
      <p:sp>
        <p:nvSpPr>
          <p:cNvPr id="153" name="Inspiring ecological mission in our Parishes, Mission Communities, Deaneries and Diocese"/>
          <p:cNvSpPr txBox="1"/>
          <p:nvPr/>
        </p:nvSpPr>
        <p:spPr>
          <a:xfrm>
            <a:off x="1201342" y="7782033"/>
            <a:ext cx="16302650" cy="2900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defRPr sz="5500" b="1">
                <a:solidFill>
                  <a:srgbClr val="000000"/>
                </a:solidFill>
              </a:defRPr>
            </a:lvl1pPr>
          </a:lstStyle>
          <a:p>
            <a:r>
              <a:rPr sz="4000" dirty="0">
                <a:solidFill>
                  <a:srgbClr val="115755"/>
                </a:solidFill>
              </a:rPr>
              <a:t>Your digital guide to Eco Stepping Stones, what it is how it works and how you can apply it in your context. V1.</a:t>
            </a:r>
          </a:p>
        </p:txBody>
      </p:sp>
      <p:pic>
        <p:nvPicPr>
          <p:cNvPr id="4" name="Picture 3" descr="A green and black cross in a pot&#10;&#10;Description automatically generated">
            <a:extLst>
              <a:ext uri="{FF2B5EF4-FFF2-40B4-BE49-F238E27FC236}">
                <a16:creationId xmlns:a16="http://schemas.microsoft.com/office/drawing/2014/main" id="{73F0DE67-E5E6-883F-129C-858F98525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1923" y="2824255"/>
            <a:ext cx="6009151" cy="699246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Off val="12500"/>
          </a:schemeClr>
        </a:solidFill>
        <a:effectLst/>
      </p:bgPr>
    </p:bg>
    <p:spTree>
      <p:nvGrpSpPr>
        <p:cNvPr id="1" name=""/>
        <p:cNvGrpSpPr/>
        <p:nvPr/>
      </p:nvGrpSpPr>
      <p:grpSpPr>
        <a:xfrm>
          <a:off x="0" y="0"/>
          <a:ext cx="0" cy="0"/>
          <a:chOff x="0" y="0"/>
          <a:chExt cx="0" cy="0"/>
        </a:xfrm>
      </p:grpSpPr>
      <p:sp>
        <p:nvSpPr>
          <p:cNvPr id="181" name="Eco Stepping Stones"/>
          <p:cNvSpPr txBox="1">
            <a:spLocks noGrp="1"/>
          </p:cNvSpPr>
          <p:nvPr>
            <p:ph type="title"/>
          </p:nvPr>
        </p:nvSpPr>
        <p:spPr>
          <a:xfrm>
            <a:off x="1206500" y="1191969"/>
            <a:ext cx="21971000" cy="1433164"/>
          </a:xfrm>
          <a:prstGeom prst="rect">
            <a:avLst/>
          </a:prstGeom>
        </p:spPr>
        <p:txBody>
          <a:bodyPr/>
          <a:lstStyle>
            <a:lvl1pPr>
              <a:defRPr spc="-200"/>
            </a:lvl1pPr>
          </a:lstStyle>
          <a:p>
            <a:r>
              <a:rPr>
                <a:solidFill>
                  <a:srgbClr val="115755"/>
                </a:solidFill>
              </a:rPr>
              <a:t>1) Hope for the Future</a:t>
            </a:r>
          </a:p>
        </p:txBody>
      </p:sp>
      <p:pic>
        <p:nvPicPr>
          <p:cNvPr id="2" name="Picture 1" descr="A green and black cross in a pot&#10;&#10;Description automatically generated">
            <a:extLst>
              <a:ext uri="{FF2B5EF4-FFF2-40B4-BE49-F238E27FC236}">
                <a16:creationId xmlns:a16="http://schemas.microsoft.com/office/drawing/2014/main" id="{2FE4C6E2-8EE2-CB64-8D5F-4BFA4DDC4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13F38198-A5F2-5538-65C0-9EA0A2AC73B6}"/>
              </a:ext>
            </a:extLst>
          </p:cNvPr>
          <p:cNvSpPr/>
          <p:nvPr/>
        </p:nvSpPr>
        <p:spPr>
          <a:xfrm>
            <a:off x="0" y="13411200"/>
            <a:ext cx="24384000" cy="304800"/>
          </a:xfrm>
          <a:prstGeom prst="rect">
            <a:avLst/>
          </a:prstGeom>
          <a:solidFill>
            <a:srgbClr val="00B0F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rPr dirty="0">
                <a:solidFill>
                  <a:srgbClr val="115755"/>
                </a:solidFill>
              </a:rPr>
              <a:t>The Global Challenge</a:t>
            </a:r>
          </a:p>
        </p:txBody>
      </p:sp>
      <p:sp>
        <p:nvSpPr>
          <p:cNvPr id="184" name="Feedback"/>
          <p:cNvSpPr txBox="1">
            <a:spLocks noGrp="1"/>
          </p:cNvSpPr>
          <p:nvPr>
            <p:ph type="body" sz="quarter" idx="1"/>
          </p:nvPr>
        </p:nvSpPr>
        <p:spPr>
          <a:xfrm>
            <a:off x="1206500" y="2372960"/>
            <a:ext cx="17228985" cy="1992561"/>
          </a:xfrm>
          <a:prstGeom prst="rect">
            <a:avLst/>
          </a:prstGeom>
        </p:spPr>
        <p:txBody>
          <a:bodyPr/>
          <a:lstStyle/>
          <a:p>
            <a:r>
              <a:rPr>
                <a:solidFill>
                  <a:srgbClr val="115755"/>
                </a:solidFill>
              </a:rPr>
              <a:t>Why do we need Eco Stepping Stones now?</a:t>
            </a:r>
          </a:p>
        </p:txBody>
      </p:sp>
      <p:sp>
        <p:nvSpPr>
          <p:cNvPr id="185" name="Slide bullet tex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lnSpcReduction="10000"/>
          </a:bodyPr>
          <a:lstStyle/>
          <a:p>
            <a:pPr marL="0" indent="0" defTabSz="2267654">
              <a:spcBef>
                <a:spcPts val="4100"/>
              </a:spcBef>
              <a:buSzTx/>
              <a:buNone/>
              <a:defRPr sz="4464"/>
            </a:pPr>
            <a:r>
              <a:rPr b="1" dirty="0">
                <a:solidFill>
                  <a:srgbClr val="115755"/>
                </a:solidFill>
              </a:rPr>
              <a:t>Some Science:</a:t>
            </a:r>
          </a:p>
          <a:p>
            <a:pPr marL="0" indent="0" defTabSz="2267654">
              <a:spcBef>
                <a:spcPts val="4100"/>
              </a:spcBef>
              <a:buSzTx/>
              <a:buNone/>
              <a:defRPr sz="4464"/>
            </a:pPr>
            <a:r>
              <a:rPr sz="4450" dirty="0">
                <a:solidFill>
                  <a:srgbClr val="115755"/>
                </a:solidFill>
              </a:rPr>
              <a:t>Human activities, principally through emissions of greenhouse gases, have unequivocally caused global warming. Temperatures have risen faster since 1970 than in any other 50-year period over the last 2,000 years. In 2020, global surface temperature</a:t>
            </a:r>
            <a:r>
              <a:rPr lang="en-GB" sz="4450" dirty="0"/>
              <a:t> reached </a:t>
            </a:r>
            <a:r>
              <a:rPr sz="4450" dirty="0">
                <a:solidFill>
                  <a:srgbClr val="115755"/>
                </a:solidFill>
              </a:rPr>
              <a:t>1.1°C above 1850 levels. It is likely that warming will exceed 1.5°C during the 21st century and make it harder to limit warming below 2°C</a:t>
            </a:r>
            <a:r>
              <a:rPr lang="en-GB" sz="4450" dirty="0"/>
              <a:t>.</a:t>
            </a:r>
            <a:r>
              <a:rPr sz="4450" dirty="0">
                <a:solidFill>
                  <a:srgbClr val="115755"/>
                </a:solidFill>
              </a:rPr>
              <a:t> Human-caused </a:t>
            </a:r>
            <a:r>
              <a:rPr lang="en-GB" sz="4450" dirty="0"/>
              <a:t>or 'anthropocentric' climate</a:t>
            </a:r>
            <a:r>
              <a:rPr sz="4450" dirty="0">
                <a:solidFill>
                  <a:srgbClr val="115755"/>
                </a:solidFill>
              </a:rPr>
              <a:t> change is already affecting many weather and climate extremes in every region across the globe. Whilst these temperature increases seem small, they make a big difference to </a:t>
            </a:r>
            <a:r>
              <a:rPr lang="en-GB" sz="4450" dirty="0"/>
              <a:t>the global</a:t>
            </a:r>
            <a:r>
              <a:rPr sz="4450" dirty="0">
                <a:solidFill>
                  <a:srgbClr val="115755"/>
                </a:solidFill>
              </a:rPr>
              <a:t> environment we live in. Vulnerable communities who have historically contributed the least to climate change are disproportionately and negatively affected. We need to act</a:t>
            </a:r>
            <a:r>
              <a:rPr lang="en-GB" sz="4450" dirty="0"/>
              <a:t>,</a:t>
            </a:r>
            <a:r>
              <a:rPr sz="4450" dirty="0">
                <a:solidFill>
                  <a:srgbClr val="115755"/>
                </a:solidFill>
              </a:rPr>
              <a:t> beginning with our own small actions that can make a big difference.</a:t>
            </a:r>
            <a:r>
              <a:rPr lang="en-GB" sz="4450" dirty="0"/>
              <a:t> </a:t>
            </a:r>
            <a:endParaRPr sz="445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250CF4A0-AFCD-DDC1-18E8-C09D411E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6CFC034C-CC71-573A-3E11-AA6C0AE2D930}"/>
              </a:ext>
            </a:extLst>
          </p:cNvPr>
          <p:cNvSpPr/>
          <p:nvPr/>
        </p:nvSpPr>
        <p:spPr>
          <a:xfrm>
            <a:off x="0" y="13411200"/>
            <a:ext cx="24384000" cy="304800"/>
          </a:xfrm>
          <a:prstGeom prst="rect">
            <a:avLst/>
          </a:prstGeom>
          <a:solidFill>
            <a:srgbClr val="00B0F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t>A mandate to act</a:t>
            </a:r>
          </a:p>
        </p:txBody>
      </p:sp>
      <p:sp>
        <p:nvSpPr>
          <p:cNvPr id="188" name="Feedback"/>
          <p:cNvSpPr txBox="1">
            <a:spLocks noGrp="1"/>
          </p:cNvSpPr>
          <p:nvPr>
            <p:ph type="body" sz="quarter" idx="1"/>
          </p:nvPr>
        </p:nvSpPr>
        <p:spPr>
          <a:xfrm>
            <a:off x="1206500" y="2372960"/>
            <a:ext cx="17228985" cy="1992561"/>
          </a:xfrm>
          <a:prstGeom prst="rect">
            <a:avLst/>
          </a:prstGeom>
        </p:spPr>
        <p:txBody>
          <a:bodyPr/>
          <a:lstStyle/>
          <a:p>
            <a:r>
              <a:t>Why do we need Eco Stepping Stones now?</a:t>
            </a:r>
          </a:p>
        </p:txBody>
      </p:sp>
      <p:sp>
        <p:nvSpPr>
          <p:cNvPr id="189" name="Slide bullet tex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fontScale="92500"/>
          </a:bodyPr>
          <a:lstStyle/>
          <a:p>
            <a:pPr marL="0" indent="0" defTabSz="2145737">
              <a:spcBef>
                <a:spcPts val="3900"/>
              </a:spcBef>
              <a:buSzTx/>
              <a:buNone/>
              <a:defRPr sz="4224"/>
            </a:pPr>
            <a:r>
              <a:rPr sz="4200" b="1" dirty="0"/>
              <a:t>Church of England Response:</a:t>
            </a:r>
            <a:r>
              <a:rPr lang="en-GB" sz="4200" dirty="0"/>
              <a:t> </a:t>
            </a:r>
            <a:endParaRPr/>
          </a:p>
          <a:p>
            <a:pPr marL="0" indent="0" defTabSz="2145737">
              <a:spcBef>
                <a:spcPts val="3900"/>
              </a:spcBef>
              <a:buSzTx/>
              <a:buNone/>
              <a:defRPr sz="4224"/>
            </a:pPr>
            <a:r>
              <a:rPr sz="4200" dirty="0"/>
              <a:t>In February 2020, a motion was passed by General Synod, the Governing Body for the Church of England, declaring a climate emergency. This motion challenged every Diocese to consider their response. In March 2021, the Diocese of Manchester declared a climate emergency, encouraging people, parishes, chaplaincies and other ministries to integrate Creation Care into their liturgy, worship and teaching. This is part of a plan to achieve year-on-year reductions in emissions and achieve the key target of “net zero” CO2 emissions by 2030.</a:t>
            </a:r>
            <a:r>
              <a:rPr lang="en-GB" sz="4200" dirty="0"/>
              <a:t> </a:t>
            </a:r>
            <a:r>
              <a:rPr sz="4200" dirty="0"/>
              <a:t> This requires a response to the technical challenges of responding to the climate crisis, such as mapping and reducing our Carbon Footprint. It also means a response to the prophetic challenge, which concentrates on how we live!</a:t>
            </a:r>
            <a:r>
              <a:rPr lang="en-GB" sz="4200" dirty="0"/>
              <a:t> </a:t>
            </a:r>
            <a:r>
              <a:rPr sz="4200" dirty="0"/>
              <a:t> This all starts with one simple step, and then another and then another. So</a:t>
            </a:r>
            <a:r>
              <a:rPr lang="en-GB" sz="4200" dirty="0"/>
              <a:t>,</a:t>
            </a:r>
            <a:r>
              <a:rPr sz="4200" dirty="0"/>
              <a:t> through the Eco Stepping Stones resource, we want to encourage all Christians to consider their individual responsibilities and how they may change and engage in actions that safeguard the integrity of creation.</a:t>
            </a:r>
          </a:p>
        </p:txBody>
      </p:sp>
      <p:pic>
        <p:nvPicPr>
          <p:cNvPr id="2" name="Picture 1" descr="A green and black cross in a pot&#10;&#10;Description automatically generated">
            <a:extLst>
              <a:ext uri="{FF2B5EF4-FFF2-40B4-BE49-F238E27FC236}">
                <a16:creationId xmlns:a16="http://schemas.microsoft.com/office/drawing/2014/main" id="{5A76698D-D48F-6B14-70A1-E0127D41AF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CFE4DB90-4FBE-F707-6D7E-B0775F694BCC}"/>
              </a:ext>
            </a:extLst>
          </p:cNvPr>
          <p:cNvSpPr/>
          <p:nvPr/>
        </p:nvSpPr>
        <p:spPr>
          <a:xfrm>
            <a:off x="0" y="13411200"/>
            <a:ext cx="24384000" cy="304800"/>
          </a:xfrm>
          <a:prstGeom prst="rect">
            <a:avLst/>
          </a:prstGeom>
          <a:solidFill>
            <a:srgbClr val="00B0F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t>Hope for the future</a:t>
            </a:r>
          </a:p>
        </p:txBody>
      </p:sp>
      <p:sp>
        <p:nvSpPr>
          <p:cNvPr id="192" name="Feedback"/>
          <p:cNvSpPr txBox="1">
            <a:spLocks noGrp="1"/>
          </p:cNvSpPr>
          <p:nvPr>
            <p:ph type="body" sz="quarter" idx="1"/>
          </p:nvPr>
        </p:nvSpPr>
        <p:spPr>
          <a:xfrm>
            <a:off x="1206500" y="2372960"/>
            <a:ext cx="17228985" cy="1992561"/>
          </a:xfrm>
          <a:prstGeom prst="rect">
            <a:avLst/>
          </a:prstGeom>
        </p:spPr>
        <p:txBody>
          <a:bodyPr/>
          <a:lstStyle/>
          <a:p>
            <a:r>
              <a:t>Why do we need Eco Stepping Stones now?</a:t>
            </a:r>
          </a:p>
        </p:txBody>
      </p:sp>
      <p:sp>
        <p:nvSpPr>
          <p:cNvPr id="193" name="Slide bullet text"/>
          <p:cNvSpPr txBox="1">
            <a:spLocks noGrp="1"/>
          </p:cNvSpPr>
          <p:nvPr>
            <p:ph type="body" idx="21"/>
          </p:nvPr>
        </p:nvSpPr>
        <p:spPr>
          <a:xfrm>
            <a:off x="1123702" y="3586120"/>
            <a:ext cx="22695806" cy="10228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a:bodyPr>
          <a:lstStyle/>
          <a:p>
            <a:pPr marL="0" indent="0" defTabSz="1609303">
              <a:spcBef>
                <a:spcPts val="2900"/>
              </a:spcBef>
              <a:buSzTx/>
              <a:buNone/>
              <a:defRPr sz="3168" b="1"/>
            </a:pPr>
            <a:r>
              <a:rPr sz="3150" dirty="0"/>
              <a:t>What the Bible says:</a:t>
            </a:r>
            <a:r>
              <a:rPr lang="en-GB" sz="3150" dirty="0"/>
              <a:t> </a:t>
            </a:r>
            <a:endParaRPr/>
          </a:p>
          <a:p>
            <a:pPr marL="0" indent="0" defTabSz="1609303">
              <a:spcBef>
                <a:spcPts val="2900"/>
              </a:spcBef>
              <a:buSzTx/>
              <a:buNone/>
              <a:defRPr sz="3168"/>
            </a:pPr>
            <a:r>
              <a:rPr sz="3150" dirty="0"/>
              <a:t>The Bible describes God and our world as perfect and beautiful (Genesis 1) and the way “the fall” causes its moral pollution (Genesis 3). But its concluding paragraphs describe an earth that is new, clean and without pain or death (Gen 21:1–6). God wants us to see all Christian </a:t>
            </a:r>
            <a:r>
              <a:rPr sz="3150" dirty="0" err="1"/>
              <a:t>endeavour</a:t>
            </a:r>
            <a:r>
              <a:rPr sz="3150" dirty="0"/>
              <a:t> through the lens of hope. This means being aware of and realistic about now, but also confident about what can come. Through faith in God</a:t>
            </a:r>
            <a:r>
              <a:rPr lang="en-GB" sz="3150" dirty="0"/>
              <a:t>,</a:t>
            </a:r>
            <a:r>
              <a:rPr sz="3150" dirty="0"/>
              <a:t> we can find such confidence, and this can enable us to work together for a new earth.</a:t>
            </a:r>
            <a:endParaRPr sz="3150" dirty="0">
              <a:latin typeface="Times Roman"/>
              <a:ea typeface="Times Roman"/>
              <a:cs typeface="Times Roman"/>
              <a:sym typeface="Times Roman"/>
            </a:endParaRPr>
          </a:p>
          <a:p>
            <a:pPr marL="0" indent="0" defTabSz="1609303">
              <a:spcBef>
                <a:spcPts val="2900"/>
              </a:spcBef>
              <a:buSzTx/>
              <a:buNone/>
              <a:defRPr sz="3168"/>
            </a:pPr>
            <a:r>
              <a:rPr sz="3150" dirty="0"/>
              <a:t>Our Theology can help us to explore the will of God and to respond and in turn, our response can inform how we develop our theology. Responding to God is often labelled </a:t>
            </a:r>
            <a:r>
              <a:rPr sz="3150" i="1" dirty="0"/>
              <a:t>missio Dei</a:t>
            </a:r>
            <a:r>
              <a:rPr sz="3150" dirty="0"/>
              <a:t>, which can be loosely translated ‘the mission of God’</a:t>
            </a:r>
            <a:r>
              <a:rPr sz="3150" i="1" dirty="0"/>
              <a:t>. </a:t>
            </a:r>
            <a:r>
              <a:rPr sz="3150" dirty="0"/>
              <a:t>One of the key themes in Jesus’ teaching was the Kingdom of God which represents one of the principal end-goals of discipleship, because Jesus taught his followers to seek the Kingdom and pray for its fulfilment. Much recent thought therefore explores the links between </a:t>
            </a:r>
            <a:r>
              <a:rPr sz="3150" i="1" dirty="0" err="1"/>
              <a:t>missio</a:t>
            </a:r>
            <a:r>
              <a:rPr sz="3150" i="1" dirty="0"/>
              <a:t> Dei </a:t>
            </a:r>
            <a:r>
              <a:rPr sz="3150" dirty="0"/>
              <a:t>and those that work to improve the world. The fifth ‘Mark of Mission’ makes this link explicit: ‘to strive to safeguard the integrity of creation and sustain and renew the life of the earth.’</a:t>
            </a:r>
            <a:endParaRPr sz="3150" dirty="0">
              <a:latin typeface="Times Roman"/>
              <a:ea typeface="Times Roman"/>
              <a:cs typeface="Times Roman"/>
              <a:sym typeface="Times Roman"/>
            </a:endParaRPr>
          </a:p>
          <a:p>
            <a:pPr marL="0" indent="0" defTabSz="1609303">
              <a:spcBef>
                <a:spcPts val="2900"/>
              </a:spcBef>
              <a:buSzTx/>
              <a:buNone/>
              <a:defRPr sz="3168"/>
            </a:pPr>
            <a:r>
              <a:rPr sz="3150" dirty="0"/>
              <a:t>At the core of Jesus’ teaching are the New Commandment, to ‘Love one another as I have loved you’ (John 13:33–35) and the Great Commandment, ‘Love the Lord your God ... love your </a:t>
            </a:r>
            <a:r>
              <a:rPr sz="3150" err="1"/>
              <a:t>neighbour</a:t>
            </a:r>
            <a:r>
              <a:rPr sz="3150" dirty="0"/>
              <a:t> as yourself’ (Matthew 22:37–39 and Luke 10:27). They come from God and have the same force as the better-known Ten Commandments. Jesus directs us to love all in a sacrificial way (Matthew 25:40). God’s command to love calls us not only to support those impacted most by climate </a:t>
            </a:r>
            <a:r>
              <a:rPr sz="3150"/>
              <a:t>change but</a:t>
            </a:r>
            <a:r>
              <a:rPr sz="3150" dirty="0"/>
              <a:t> address its causes too. In doing so, we will embody hope for the future, step by step. In Matthew chapter 7 verses 16 and 20, Jesus challenges us by saying ‘by their fruits you will know them’. This is a clear sign that what we do, counts.</a:t>
            </a:r>
            <a:r>
              <a:rPr lang="en-GB" sz="3150" dirty="0"/>
              <a:t> </a:t>
            </a:r>
            <a:endParaRPr sz="792">
              <a:latin typeface="Times Roman"/>
              <a:ea typeface="Times Roman"/>
              <a:cs typeface="Times Roman"/>
              <a:sym typeface="Times Roman"/>
            </a:endParaRPr>
          </a:p>
        </p:txBody>
      </p:sp>
      <p:pic>
        <p:nvPicPr>
          <p:cNvPr id="2" name="Picture 1" descr="A green and black cross in a pot&#10;&#10;Description automatically generated">
            <a:extLst>
              <a:ext uri="{FF2B5EF4-FFF2-40B4-BE49-F238E27FC236}">
                <a16:creationId xmlns:a16="http://schemas.microsoft.com/office/drawing/2014/main" id="{F97D8356-7395-F6F6-6F9F-E8D9DDC4B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9C678652-C54E-28B6-755A-6A676D29D312}"/>
              </a:ext>
            </a:extLst>
          </p:cNvPr>
          <p:cNvSpPr/>
          <p:nvPr/>
        </p:nvSpPr>
        <p:spPr>
          <a:xfrm>
            <a:off x="0" y="13411200"/>
            <a:ext cx="24384000" cy="304800"/>
          </a:xfrm>
          <a:prstGeom prst="rect">
            <a:avLst/>
          </a:prstGeom>
          <a:solidFill>
            <a:srgbClr val="00B0F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t>Taking the first step</a:t>
            </a:r>
          </a:p>
        </p:txBody>
      </p:sp>
      <p:sp>
        <p:nvSpPr>
          <p:cNvPr id="196" name="Feedback"/>
          <p:cNvSpPr txBox="1">
            <a:spLocks noGrp="1"/>
          </p:cNvSpPr>
          <p:nvPr>
            <p:ph type="body" sz="quarter" idx="1"/>
          </p:nvPr>
        </p:nvSpPr>
        <p:spPr>
          <a:xfrm>
            <a:off x="1206500" y="2372960"/>
            <a:ext cx="17228985" cy="1992561"/>
          </a:xfrm>
          <a:prstGeom prst="rect">
            <a:avLst/>
          </a:prstGeom>
        </p:spPr>
        <p:txBody>
          <a:bodyPr/>
          <a:lstStyle/>
          <a:p>
            <a:r>
              <a:t>Why do we need Eco Stepping Stones now?</a:t>
            </a:r>
          </a:p>
        </p:txBody>
      </p:sp>
      <p:sp>
        <p:nvSpPr>
          <p:cNvPr id="197" name="Slide bullet text"/>
          <p:cNvSpPr txBox="1">
            <a:spLocks noGrp="1"/>
          </p:cNvSpPr>
          <p:nvPr>
            <p:ph type="body" idx="21"/>
          </p:nvPr>
        </p:nvSpPr>
        <p:spPr>
          <a:xfrm>
            <a:off x="1206500" y="3611880"/>
            <a:ext cx="22316679" cy="949639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marL="0" indent="0" defTabSz="1828753">
              <a:spcBef>
                <a:spcPts val="3300"/>
              </a:spcBef>
              <a:buSzTx/>
              <a:buNone/>
              <a:defRPr sz="3600"/>
            </a:pPr>
            <a:r>
              <a:rPr b="1" dirty="0"/>
              <a:t>The science is unequivocal:</a:t>
            </a:r>
            <a:r>
              <a:rPr b="1" dirty="0">
                <a:latin typeface="Verdana"/>
                <a:ea typeface="Verdana"/>
                <a:cs typeface="Verdana"/>
                <a:sym typeface="Verdana"/>
              </a:rPr>
              <a:t> </a:t>
            </a:r>
            <a:r>
              <a:rPr dirty="0">
                <a:latin typeface="Verdana"/>
                <a:ea typeface="Verdana"/>
                <a:cs typeface="Verdana"/>
                <a:sym typeface="Verdana"/>
              </a:rPr>
              <a:t>Climate change endangers the well-being of people and the planet. Delayed action risks triggering impacts of climate change so catastrophic our world will become </a:t>
            </a:r>
            <a:r>
              <a:rPr dirty="0" err="1">
                <a:latin typeface="Verdana"/>
                <a:ea typeface="Verdana"/>
                <a:cs typeface="Verdana"/>
                <a:sym typeface="Verdana"/>
              </a:rPr>
              <a:t>unrecognisable</a:t>
            </a:r>
            <a:r>
              <a:rPr dirty="0">
                <a:latin typeface="Verdana"/>
                <a:ea typeface="Verdana"/>
                <a:cs typeface="Verdana"/>
                <a:sym typeface="Verdana"/>
              </a:rPr>
              <a:t>. </a:t>
            </a:r>
          </a:p>
          <a:p>
            <a:pPr marL="0" indent="0" defTabSz="1828753">
              <a:spcBef>
                <a:spcPts val="3300"/>
              </a:spcBef>
              <a:buSzTx/>
              <a:buNone/>
              <a:defRPr sz="3600"/>
            </a:pPr>
            <a:r>
              <a:rPr b="1" dirty="0"/>
              <a:t>Our commitment as a church is clear:</a:t>
            </a:r>
            <a:r>
              <a:rPr dirty="0"/>
              <a:t> </a:t>
            </a:r>
            <a:r>
              <a:rPr dirty="0">
                <a:latin typeface="Verdana"/>
                <a:ea typeface="Verdana"/>
                <a:cs typeface="Verdana"/>
                <a:sym typeface="Verdana"/>
              </a:rPr>
              <a:t>Through the declaration of a Climate Emergency, the Diocese of Manchester has committed to tackle Net Zero by 2030, and that includes everything we do across the life of our churches. </a:t>
            </a:r>
          </a:p>
          <a:p>
            <a:pPr marL="0" indent="0" defTabSz="1828753">
              <a:spcBef>
                <a:spcPts val="3300"/>
              </a:spcBef>
              <a:buSzTx/>
              <a:buNone/>
              <a:defRPr sz="3600" b="1"/>
            </a:pPr>
            <a:r>
              <a:rPr dirty="0">
                <a:latin typeface="Verdana"/>
                <a:ea typeface="Verdana"/>
                <a:cs typeface="Verdana"/>
                <a:sym typeface="Verdana"/>
              </a:rPr>
              <a:t>Christ has called us: </a:t>
            </a:r>
            <a:r>
              <a:rPr b="0" dirty="0">
                <a:latin typeface="Verdana"/>
                <a:ea typeface="Verdana"/>
                <a:cs typeface="Verdana"/>
                <a:sym typeface="Verdana"/>
              </a:rPr>
              <a:t>The bible sets out our relationship with God, and all that he has created. Joining in with God’s mission is a diverse commitment which includes ‘to strive to safeguard the integrity of creation, and sustain and renew the life of the earth.’. Jesus calls us to love one another, which is both responding to the cries of those who are suffering and addressing the root causes of that suffering too.</a:t>
            </a:r>
          </a:p>
          <a:p>
            <a:pPr marL="0" indent="0" defTabSz="1828753">
              <a:spcBef>
                <a:spcPts val="3300"/>
              </a:spcBef>
              <a:buSzTx/>
              <a:buNone/>
              <a:defRPr sz="3600" b="1"/>
            </a:pPr>
            <a:r>
              <a:rPr dirty="0"/>
              <a:t>The first step: </a:t>
            </a:r>
            <a:r>
              <a:rPr b="0" dirty="0">
                <a:latin typeface="Verdana"/>
                <a:ea typeface="Verdana"/>
                <a:cs typeface="Verdana"/>
                <a:sym typeface="Verdana"/>
              </a:rPr>
              <a:t>Eco Stepping Stones is available in full and for free, to support you and those you are living, working and journeying with on the road to Net Zero. This resource will enrich you and your understanding of how to respond to the climate crisis and will resource you to support others on the journey to Net Zero too. </a:t>
            </a:r>
          </a:p>
          <a:p>
            <a:pPr marL="0" indent="0" defTabSz="1828753">
              <a:spcBef>
                <a:spcPts val="3300"/>
              </a:spcBef>
              <a:buSzTx/>
              <a:buNone/>
              <a:defRPr sz="3600" b="1"/>
            </a:pPr>
            <a:r>
              <a:rPr dirty="0"/>
              <a:t>The journey begins here…</a:t>
            </a:r>
          </a:p>
        </p:txBody>
      </p:sp>
      <p:pic>
        <p:nvPicPr>
          <p:cNvPr id="2" name="Picture 1" descr="A green and black cross in a pot&#10;&#10;Description automatically generated">
            <a:extLst>
              <a:ext uri="{FF2B5EF4-FFF2-40B4-BE49-F238E27FC236}">
                <a16:creationId xmlns:a16="http://schemas.microsoft.com/office/drawing/2014/main" id="{4A0F227C-A041-1617-E8D9-964BD5A0A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6DD47D55-84FC-5996-F89B-176E3CC1537A}"/>
              </a:ext>
            </a:extLst>
          </p:cNvPr>
          <p:cNvSpPr/>
          <p:nvPr/>
        </p:nvSpPr>
        <p:spPr>
          <a:xfrm>
            <a:off x="0" y="13411200"/>
            <a:ext cx="24384000" cy="304800"/>
          </a:xfrm>
          <a:prstGeom prst="rect">
            <a:avLst/>
          </a:prstGeom>
          <a:solidFill>
            <a:srgbClr val="00B0F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6A7D6-3936-B75F-C22F-A9DF5E44D513}"/>
              </a:ext>
            </a:extLst>
          </p:cNvPr>
          <p:cNvSpPr>
            <a:spLocks noGrp="1"/>
          </p:cNvSpPr>
          <p:nvPr>
            <p:ph type="pic" idx="21"/>
          </p:nvPr>
        </p:nvSpPr>
        <p:spPr/>
        <p:txBody>
          <a:bodyPr/>
          <a:lstStyle/>
          <a:p>
            <a:endParaRPr lang="en-GB"/>
          </a:p>
        </p:txBody>
      </p:sp>
      <p:pic>
        <p:nvPicPr>
          <p:cNvPr id="1026" name="Picture 2" descr="Free Green-leafed Plant on Selective Focus Photography Stock Photo">
            <a:extLst>
              <a:ext uri="{FF2B5EF4-FFF2-40B4-BE49-F238E27FC236}">
                <a16:creationId xmlns:a16="http://schemas.microsoft.com/office/drawing/2014/main" id="{F2F013A0-2B1B-0725-12AC-AC67F4F15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62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1"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t>2) People who have made this possible</a:t>
            </a:r>
          </a:p>
        </p:txBody>
      </p:sp>
      <p:pic>
        <p:nvPicPr>
          <p:cNvPr id="2" name="Picture 1" descr="A green and black cross in a pot&#10;&#10;Description automatically generated">
            <a:extLst>
              <a:ext uri="{FF2B5EF4-FFF2-40B4-BE49-F238E27FC236}">
                <a16:creationId xmlns:a16="http://schemas.microsoft.com/office/drawing/2014/main" id="{445489E8-6093-5A51-49E7-DEB18BB85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70DBED00-386E-65A4-0434-4C4A9DC3D031}"/>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Eco Stepping Stones"/>
          <p:cNvSpPr txBox="1">
            <a:spLocks noGrp="1"/>
          </p:cNvSpPr>
          <p:nvPr>
            <p:ph type="title"/>
          </p:nvPr>
        </p:nvSpPr>
        <p:spPr>
          <a:xfrm>
            <a:off x="1206500" y="1256166"/>
            <a:ext cx="21971000" cy="1433164"/>
          </a:xfrm>
          <a:prstGeom prst="rect">
            <a:avLst/>
          </a:prstGeom>
        </p:spPr>
        <p:txBody>
          <a:bodyPr>
            <a:normAutofit fontScale="90000"/>
          </a:bodyPr>
          <a:lstStyle>
            <a:lvl1pPr defTabSz="1682453">
              <a:defRPr sz="5865" spc="-138"/>
            </a:lvl1pPr>
          </a:lstStyle>
          <a:p>
            <a:r>
              <a:rPr dirty="0"/>
              <a:t>The contributions that have made Eco Stepping Stones possible</a:t>
            </a:r>
          </a:p>
        </p:txBody>
      </p:sp>
      <p:sp>
        <p:nvSpPr>
          <p:cNvPr id="204" name="Slide bullet text"/>
          <p:cNvSpPr txBox="1">
            <a:spLocks noGrp="1"/>
          </p:cNvSpPr>
          <p:nvPr>
            <p:ph type="body" idx="21"/>
          </p:nvPr>
        </p:nvSpPr>
        <p:spPr>
          <a:xfrm>
            <a:off x="1206500" y="3308619"/>
            <a:ext cx="21971000" cy="82560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marL="0" indent="0" defTabSz="2365187">
              <a:spcBef>
                <a:spcPts val="4300"/>
              </a:spcBef>
              <a:buSzTx/>
              <a:buNone/>
              <a:defRPr sz="4656"/>
            </a:pPr>
            <a:r>
              <a:t>Eco Stepping Stones could not have been made without a wide variety of people. This has meant that there are a wide variety of different stories shared. This has also meant that there are locations from across the Diocese of Manchester on show. </a:t>
            </a:r>
          </a:p>
          <a:p>
            <a:pPr marL="0" indent="0" defTabSz="2365187">
              <a:spcBef>
                <a:spcPts val="4300"/>
              </a:spcBef>
              <a:buSzTx/>
              <a:buNone/>
              <a:defRPr sz="4656"/>
            </a:pPr>
            <a:r>
              <a:t>There is also a very important point that has been modelled through the production of Eco Stepping Stones. If we work together, sharing each from what we have to offer, we can make something which is far greater than our individual parts. </a:t>
            </a:r>
          </a:p>
          <a:p>
            <a:pPr marL="0" indent="0" defTabSz="2365187">
              <a:spcBef>
                <a:spcPts val="4300"/>
              </a:spcBef>
              <a:buSzTx/>
              <a:buNone/>
              <a:defRPr sz="4656"/>
            </a:pPr>
            <a:r>
              <a:t>Before Eco Stepping Stones is discussed in detail, consider the contributions that people have made to making it at all, and the hope that it represents for our shared future, combatting the climate crisis and seeking the Kingdom of God.</a:t>
            </a:r>
          </a:p>
        </p:txBody>
      </p:sp>
      <p:pic>
        <p:nvPicPr>
          <p:cNvPr id="2" name="Picture 1" descr="A green and black cross in a pot&#10;&#10;Description automatically generated">
            <a:extLst>
              <a:ext uri="{FF2B5EF4-FFF2-40B4-BE49-F238E27FC236}">
                <a16:creationId xmlns:a16="http://schemas.microsoft.com/office/drawing/2014/main" id="{5A9C8A25-A314-49AB-9430-64BFE180D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04975F74-AB32-426D-89CD-AE66559E7B3B}"/>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Eco Stepping Stones"/>
          <p:cNvSpPr txBox="1">
            <a:spLocks noGrp="1"/>
          </p:cNvSpPr>
          <p:nvPr>
            <p:ph type="title"/>
          </p:nvPr>
        </p:nvSpPr>
        <p:spPr>
          <a:xfrm>
            <a:off x="1206500" y="1203621"/>
            <a:ext cx="21971000" cy="1433164"/>
          </a:xfrm>
          <a:prstGeom prst="rect">
            <a:avLst/>
          </a:prstGeom>
        </p:spPr>
        <p:txBody>
          <a:bodyPr/>
          <a:lstStyle>
            <a:lvl1pPr>
              <a:defRPr spc="-200"/>
            </a:lvl1pPr>
          </a:lstStyle>
          <a:p>
            <a:r>
              <a:rPr dirty="0"/>
              <a:t>People who have made this possible</a:t>
            </a:r>
          </a:p>
        </p:txBody>
      </p:sp>
      <p:sp>
        <p:nvSpPr>
          <p:cNvPr id="207" name="Feedback"/>
          <p:cNvSpPr txBox="1">
            <a:spLocks noGrp="1"/>
          </p:cNvSpPr>
          <p:nvPr>
            <p:ph type="body" sz="quarter" idx="1"/>
          </p:nvPr>
        </p:nvSpPr>
        <p:spPr>
          <a:xfrm>
            <a:off x="1206500" y="2900606"/>
            <a:ext cx="17228985" cy="1992561"/>
          </a:xfrm>
          <a:prstGeom prst="rect">
            <a:avLst/>
          </a:prstGeom>
        </p:spPr>
        <p:txBody>
          <a:bodyPr>
            <a:normAutofit fontScale="92500"/>
          </a:bodyPr>
          <a:lstStyle>
            <a:lvl1pPr>
              <a:defRPr sz="5000"/>
            </a:lvl1pPr>
          </a:lstStyle>
          <a:p>
            <a:r>
              <a:rPr dirty="0"/>
              <a:t>The people who made this resource possible, through their small actions that made a big difference</a:t>
            </a:r>
          </a:p>
        </p:txBody>
      </p:sp>
      <p:sp>
        <p:nvSpPr>
          <p:cNvPr id="208" name="Slide bullet text"/>
          <p:cNvSpPr txBox="1">
            <a:spLocks noGrp="1"/>
          </p:cNvSpPr>
          <p:nvPr>
            <p:ph type="body" idx="21"/>
          </p:nvPr>
        </p:nvSpPr>
        <p:spPr>
          <a:xfrm>
            <a:off x="1206500" y="5420810"/>
            <a:ext cx="21971000" cy="44265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buSzTx/>
              <a:buNone/>
            </a:pPr>
            <a:r>
              <a:rPr dirty="0"/>
              <a:t>To, Pauline, Lee, Nadine, Matt, Paul M, Karen S, Paul H, Grace, Alison, James, Mike, Kim, Daniel, David, Karen L, Keith, Lovely, Nick, Susan, Kath, Emma and John</a:t>
            </a:r>
          </a:p>
          <a:p>
            <a:pPr marL="0" indent="0">
              <a:buSzTx/>
              <a:buNone/>
            </a:pPr>
            <a:r>
              <a:rPr dirty="0"/>
              <a:t>Thank you for your words, your insights, your time and all you have brought to Eco Stepping Stones. </a:t>
            </a:r>
          </a:p>
        </p:txBody>
      </p:sp>
      <p:pic>
        <p:nvPicPr>
          <p:cNvPr id="2" name="Picture 1" descr="A green and black cross in a pot&#10;&#10;Description automatically generated">
            <a:extLst>
              <a:ext uri="{FF2B5EF4-FFF2-40B4-BE49-F238E27FC236}">
                <a16:creationId xmlns:a16="http://schemas.microsoft.com/office/drawing/2014/main" id="{869E28E1-4889-8F7C-3DCB-DA23CB46D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2ED152BA-1D78-72B5-0EA0-17A39F218110}"/>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co Stepping Stones"/>
          <p:cNvSpPr txBox="1">
            <a:spLocks noGrp="1"/>
          </p:cNvSpPr>
          <p:nvPr>
            <p:ph type="title"/>
          </p:nvPr>
        </p:nvSpPr>
        <p:spPr>
          <a:xfrm>
            <a:off x="1206500" y="939799"/>
            <a:ext cx="21971000" cy="1433164"/>
          </a:xfrm>
          <a:prstGeom prst="rect">
            <a:avLst/>
          </a:prstGeom>
        </p:spPr>
        <p:txBody>
          <a:bodyPr>
            <a:normAutofit fontScale="90000"/>
          </a:bodyPr>
          <a:lstStyle>
            <a:lvl1pPr defTabSz="1536152">
              <a:defRPr sz="5355" spc="-126"/>
            </a:lvl1pPr>
          </a:lstStyle>
          <a:p>
            <a:r>
              <a:t>The Spaces and Places that have made Eco Stepping Stones possible</a:t>
            </a:r>
          </a:p>
        </p:txBody>
      </p:sp>
      <p:sp>
        <p:nvSpPr>
          <p:cNvPr id="211" name="Feedback"/>
          <p:cNvSpPr txBox="1">
            <a:spLocks noGrp="1"/>
          </p:cNvSpPr>
          <p:nvPr>
            <p:ph type="body" sz="quarter" idx="1"/>
          </p:nvPr>
        </p:nvSpPr>
        <p:spPr>
          <a:xfrm>
            <a:off x="1206500" y="2372960"/>
            <a:ext cx="19538834" cy="1992561"/>
          </a:xfrm>
          <a:prstGeom prst="rect">
            <a:avLst/>
          </a:prstGeom>
        </p:spPr>
        <p:txBody>
          <a:bodyPr lIns="45718" tIns="45718" rIns="45718" bIns="45718" numCol="1" spcCol="38100" anchor="t">
            <a:normAutofit/>
          </a:bodyPr>
          <a:lstStyle>
            <a:lvl1pPr>
              <a:defRPr sz="5000"/>
            </a:lvl1pPr>
          </a:lstStyle>
          <a:p>
            <a:r>
              <a:rPr dirty="0"/>
              <a:t>A great many spaces and places have been opened to us, to film, to share the beauty of creation, and to bring hope</a:t>
            </a:r>
          </a:p>
        </p:txBody>
      </p:sp>
      <p:sp>
        <p:nvSpPr>
          <p:cNvPr id="212" name="Slide bullet tex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buSzTx/>
              <a:buNone/>
            </a:pPr>
            <a:r>
              <a:t>To St John’s Church Wingate, St Barnabus Church in East Oldham, Christ Church Friezland and the wider Mission Community, the WOW Project, Holy Family Failsworth, and Oldham’s Church in Bolton Deanery part of the Antioch Network.</a:t>
            </a:r>
          </a:p>
          <a:p>
            <a:pPr marL="0" indent="0">
              <a:buSzTx/>
              <a:buNone/>
            </a:pPr>
            <a:r>
              <a:t>Thank you for opening your doors, your space and your projects to our questions and our cameras and the chance to share your stories in a way that might inspire others, and everything else that you have brought to Eco Stepping Stones. </a:t>
            </a:r>
          </a:p>
        </p:txBody>
      </p:sp>
      <p:pic>
        <p:nvPicPr>
          <p:cNvPr id="2" name="Picture 1" descr="A green and black cross in a pot&#10;&#10;Description automatically generated">
            <a:extLst>
              <a:ext uri="{FF2B5EF4-FFF2-40B4-BE49-F238E27FC236}">
                <a16:creationId xmlns:a16="http://schemas.microsoft.com/office/drawing/2014/main" id="{B608FD34-83F4-323E-1628-FD880A505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A1D79596-4606-E5FC-0311-B22E8ED10403}"/>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E932C5-D3DC-ACEF-BB4E-F0777FEB099F}"/>
              </a:ext>
            </a:extLst>
          </p:cNvPr>
          <p:cNvSpPr>
            <a:spLocks noGrp="1"/>
          </p:cNvSpPr>
          <p:nvPr>
            <p:ph type="pic" idx="21"/>
          </p:nvPr>
        </p:nvSpPr>
        <p:spPr/>
        <p:txBody>
          <a:bodyPr/>
          <a:lstStyle/>
          <a:p>
            <a:endParaRPr lang="en-GB"/>
          </a:p>
        </p:txBody>
      </p:sp>
      <p:pic>
        <p:nvPicPr>
          <p:cNvPr id="1028" name="Picture 4" descr="Free Young tomato Stock Photo">
            <a:extLst>
              <a:ext uri="{FF2B5EF4-FFF2-40B4-BE49-F238E27FC236}">
                <a16:creationId xmlns:a16="http://schemas.microsoft.com/office/drawing/2014/main" id="{3F6B4FCF-870B-1E1F-A8FB-8D5C544EB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24384000" cy="162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Eco Stepping Stones"/>
          <p:cNvSpPr txBox="1">
            <a:spLocks noGrp="1"/>
          </p:cNvSpPr>
          <p:nvPr>
            <p:ph type="title"/>
          </p:nvPr>
        </p:nvSpPr>
        <p:spPr>
          <a:xfrm>
            <a:off x="1206500" y="939799"/>
            <a:ext cx="21971000" cy="1433164"/>
          </a:xfrm>
          <a:prstGeom prst="rect">
            <a:avLst/>
          </a:prstGeom>
        </p:spPr>
        <p:txBody>
          <a:bodyPr/>
          <a:lstStyle>
            <a:lvl1pPr defTabSz="1389852">
              <a:defRPr sz="4845" spc="-114"/>
            </a:lvl1pPr>
          </a:lstStyle>
          <a:p>
            <a:r>
              <a:t>There are numerous Teams that have made Eco Stepping Stones possible too</a:t>
            </a:r>
          </a:p>
        </p:txBody>
      </p:sp>
      <p:sp>
        <p:nvSpPr>
          <p:cNvPr id="215" name="Feedback"/>
          <p:cNvSpPr txBox="1">
            <a:spLocks noGrp="1"/>
          </p:cNvSpPr>
          <p:nvPr>
            <p:ph type="body" sz="quarter" idx="1"/>
          </p:nvPr>
        </p:nvSpPr>
        <p:spPr>
          <a:xfrm>
            <a:off x="1206500" y="2852306"/>
            <a:ext cx="18618968" cy="1992561"/>
          </a:xfrm>
          <a:prstGeom prst="rect">
            <a:avLst/>
          </a:prstGeom>
        </p:spPr>
        <p:txBody>
          <a:bodyPr/>
          <a:lstStyle>
            <a:lvl1pPr defTabSz="685165">
              <a:defRPr sz="4150"/>
            </a:lvl1pPr>
          </a:lstStyle>
          <a:p>
            <a:r>
              <a:rPr dirty="0"/>
              <a:t>The Teams who made this resource possible, through turning up, bringing insights and being committed in often unseen but highly effective ways</a:t>
            </a:r>
          </a:p>
        </p:txBody>
      </p:sp>
      <p:sp>
        <p:nvSpPr>
          <p:cNvPr id="216" name="Slide bullet text"/>
          <p:cNvSpPr txBox="1">
            <a:spLocks noGrp="1"/>
          </p:cNvSpPr>
          <p:nvPr>
            <p:ph type="body" idx="21"/>
          </p:nvPr>
        </p:nvSpPr>
        <p:spPr>
          <a:xfrm>
            <a:off x="1206500" y="5184357"/>
            <a:ext cx="21971000" cy="82560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buSzTx/>
              <a:buNone/>
            </a:pPr>
            <a:r>
              <a:t>The 2023 Eco Elective Cohort, the Eco Champions Network, the Strategy Team including the Transformation Team and the GNS Team, the Communications Team, and the Environmental Working Group, thank you for your commitment, collegiality, walking the road with us all, holding space for others, and the wider work you do,</a:t>
            </a:r>
          </a:p>
          <a:p>
            <a:pPr marL="0" indent="0">
              <a:buSzTx/>
              <a:buNone/>
            </a:pPr>
            <a:r>
              <a:t>Thank you for all you have brought to Eco Stepping Stones. </a:t>
            </a:r>
          </a:p>
        </p:txBody>
      </p:sp>
      <p:pic>
        <p:nvPicPr>
          <p:cNvPr id="2" name="Picture 1" descr="A green and black cross in a pot&#10;&#10;Description automatically generated">
            <a:extLst>
              <a:ext uri="{FF2B5EF4-FFF2-40B4-BE49-F238E27FC236}">
                <a16:creationId xmlns:a16="http://schemas.microsoft.com/office/drawing/2014/main" id="{91CE2E32-32A2-B818-F994-EDA4DE952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7579F7D2-9C3B-3DB7-22A5-F23701BAD18A}"/>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Eco Stepping Stones"/>
          <p:cNvSpPr txBox="1">
            <a:spLocks noGrp="1"/>
          </p:cNvSpPr>
          <p:nvPr>
            <p:ph type="title"/>
          </p:nvPr>
        </p:nvSpPr>
        <p:spPr>
          <a:xfrm>
            <a:off x="1206500" y="939799"/>
            <a:ext cx="21971000" cy="1433164"/>
          </a:xfrm>
          <a:prstGeom prst="rect">
            <a:avLst/>
          </a:prstGeom>
        </p:spPr>
        <p:txBody>
          <a:bodyPr/>
          <a:lstStyle>
            <a:lvl1pPr defTabSz="1365469">
              <a:defRPr sz="4760" spc="-112"/>
            </a:lvl1pPr>
          </a:lstStyle>
          <a:p>
            <a:r>
              <a:t>There are external initiatives that have also made Eco Stepping Stones possible</a:t>
            </a:r>
          </a:p>
        </p:txBody>
      </p:sp>
      <p:sp>
        <p:nvSpPr>
          <p:cNvPr id="219" name="Feedback"/>
          <p:cNvSpPr txBox="1">
            <a:spLocks noGrp="1"/>
          </p:cNvSpPr>
          <p:nvPr>
            <p:ph type="body" sz="quarter" idx="1"/>
          </p:nvPr>
        </p:nvSpPr>
        <p:spPr>
          <a:xfrm>
            <a:off x="1206500" y="2372960"/>
            <a:ext cx="20755563" cy="1992561"/>
          </a:xfrm>
          <a:prstGeom prst="rect">
            <a:avLst/>
          </a:prstGeom>
        </p:spPr>
        <p:txBody>
          <a:bodyPr/>
          <a:lstStyle>
            <a:lvl1pPr>
              <a:defRPr sz="5000"/>
            </a:lvl1pPr>
          </a:lstStyle>
          <a:p>
            <a:r>
              <a:t>Those who have contributed through related initiatives such that their small actions could make a big difference</a:t>
            </a:r>
          </a:p>
        </p:txBody>
      </p:sp>
      <p:sp>
        <p:nvSpPr>
          <p:cNvPr id="220" name="Slide bullet tex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buSzTx/>
              <a:buNone/>
            </a:pPr>
            <a:r>
              <a:t>Curating Spaces of Hope, Dream Space Creative, and all those involved in Eco Projects across the Diocese, including Energy Footprint Tool and Eco Church, and Fair Trade. </a:t>
            </a:r>
          </a:p>
          <a:p>
            <a:pPr marL="0" indent="0">
              <a:buSzTx/>
              <a:buNone/>
            </a:pPr>
            <a:r>
              <a:t>Thank you for your resource, your pioneering work, your commitment to your respective initiatives and your openness to being included in this resource and all you have brought to Eco Stepping Stones, such that we might resource and support others.</a:t>
            </a:r>
          </a:p>
        </p:txBody>
      </p:sp>
      <p:pic>
        <p:nvPicPr>
          <p:cNvPr id="2" name="Picture 1" descr="A green and black cross in a pot&#10;&#10;Description automatically generated">
            <a:extLst>
              <a:ext uri="{FF2B5EF4-FFF2-40B4-BE49-F238E27FC236}">
                <a16:creationId xmlns:a16="http://schemas.microsoft.com/office/drawing/2014/main" id="{FFCA3472-0C6E-9618-10E9-3C949F76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6565DF21-9BCE-C9D3-8B54-15BA592B4EF2}"/>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Bishop of Manchester, Rt Rev Prof David Walker"/>
          <p:cNvSpPr txBox="1">
            <a:spLocks noGrp="1"/>
          </p:cNvSpPr>
          <p:nvPr>
            <p:ph type="body" sz="quarter" idx="1"/>
          </p:nvPr>
        </p:nvSpPr>
        <p:spPr>
          <a:prstGeom prst="rect">
            <a:avLst/>
          </a:prstGeom>
        </p:spPr>
        <p:txBody>
          <a:bodyPr>
            <a:normAutofit lnSpcReduction="10000"/>
          </a:bodyPr>
          <a:lstStyle/>
          <a:p>
            <a:r>
              <a:t>Bishop of Manchester, Rt Rev Prof David Walker</a:t>
            </a:r>
          </a:p>
        </p:txBody>
      </p:sp>
      <p:sp>
        <p:nvSpPr>
          <p:cNvPr id="223" name="Body Level One…"/>
          <p:cNvSpPr txBox="1">
            <a:spLocks noGrp="1"/>
          </p:cNvSpPr>
          <p:nvPr>
            <p:ph type="body" idx="21"/>
          </p:nvPr>
        </p:nvSpPr>
        <p:spPr>
          <a:xfrm>
            <a:off x="1733173" y="1021131"/>
            <a:ext cx="20876154" cy="85852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Autofit/>
          </a:bodyPr>
          <a:lstStyle>
            <a:lvl1pPr marL="413512" indent="-264771" algn="ctr" defTabSz="2145737">
              <a:defRPr sz="7480" i="1" spc="-176">
                <a:latin typeface="+mj-lt"/>
                <a:ea typeface="+mj-ea"/>
                <a:cs typeface="+mj-cs"/>
                <a:sym typeface="Helvetica Neue"/>
              </a:defRPr>
            </a:lvl1pPr>
          </a:lstStyle>
          <a:p>
            <a:pPr marL="413385" indent="-264160"/>
            <a:r>
              <a:rPr sz="7450" dirty="0"/>
              <a:t>“We see our response to the ecological crisis as a non-negotiable. We recognise that our actions can affect people in our parishes, diocese, nation and around the world. We are supporting our friends and colleagues from across different faiths and none, to deliver a just transition through our mission, and we invite you to join us, through the Eco Stepping Stones Course.”</a:t>
            </a:r>
            <a:endParaRPr lang="en-US" sz="7450" dirty="0"/>
          </a:p>
        </p:txBody>
      </p:sp>
      <p:pic>
        <p:nvPicPr>
          <p:cNvPr id="2" name="Picture 1" descr="A green and black cross in a pot&#10;&#10;Description automatically generated">
            <a:extLst>
              <a:ext uri="{FF2B5EF4-FFF2-40B4-BE49-F238E27FC236}">
                <a16:creationId xmlns:a16="http://schemas.microsoft.com/office/drawing/2014/main" id="{30BF9B42-2391-70B5-FF33-2F413F0D8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E0E5B2C8-55FF-3CE3-FE6E-273537625F59}"/>
              </a:ext>
            </a:extLst>
          </p:cNvPr>
          <p:cNvSpPr/>
          <p:nvPr/>
        </p:nvSpPr>
        <p:spPr>
          <a:xfrm>
            <a:off x="0" y="13411200"/>
            <a:ext cx="24384000" cy="304800"/>
          </a:xfrm>
          <a:prstGeom prst="rect">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atOff val="-7500"/>
            <a:lumOff val="-10588"/>
          </a:schemeClr>
        </a:solidFill>
        <a:effectLst/>
      </p:bgPr>
    </p:bg>
    <p:spTree>
      <p:nvGrpSpPr>
        <p:cNvPr id="1" name=""/>
        <p:cNvGrpSpPr/>
        <p:nvPr/>
      </p:nvGrpSpPr>
      <p:grpSpPr>
        <a:xfrm>
          <a:off x="0" y="0"/>
          <a:ext cx="0" cy="0"/>
          <a:chOff x="0" y="0"/>
          <a:chExt cx="0" cy="0"/>
        </a:xfrm>
      </p:grpSpPr>
      <p:sp>
        <p:nvSpPr>
          <p:cNvPr id="225" name="Eco Stepping Stones"/>
          <p:cNvSpPr txBox="1">
            <a:spLocks noGrp="1"/>
          </p:cNvSpPr>
          <p:nvPr>
            <p:ph type="title"/>
          </p:nvPr>
        </p:nvSpPr>
        <p:spPr>
          <a:xfrm>
            <a:off x="1206500" y="939799"/>
            <a:ext cx="21971000" cy="1433164"/>
          </a:xfrm>
          <a:prstGeom prst="rect">
            <a:avLst/>
          </a:prstGeom>
        </p:spPr>
        <p:txBody>
          <a:bodyPr>
            <a:normAutofit fontScale="90000"/>
          </a:bodyPr>
          <a:lstStyle>
            <a:lvl1pPr defTabSz="1828753">
              <a:defRPr sz="6375" spc="-150"/>
            </a:lvl1pPr>
          </a:lstStyle>
          <a:p>
            <a:r>
              <a:t>3) What is Eco Stepping Stones and how will it benefit you?</a:t>
            </a:r>
          </a:p>
        </p:txBody>
      </p:sp>
      <p:pic>
        <p:nvPicPr>
          <p:cNvPr id="2" name="Picture 1" descr="A green and black cross in a pot&#10;&#10;Description automatically generated">
            <a:extLst>
              <a:ext uri="{FF2B5EF4-FFF2-40B4-BE49-F238E27FC236}">
                <a16:creationId xmlns:a16="http://schemas.microsoft.com/office/drawing/2014/main" id="{C9C4DB3E-5A2A-7D6F-EBC4-93D6E1AEC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7F029C26-1006-9F53-13C7-F1DA44E07814}"/>
              </a:ext>
            </a:extLst>
          </p:cNvPr>
          <p:cNvSpPr/>
          <p:nvPr/>
        </p:nvSpPr>
        <p:spPr>
          <a:xfrm>
            <a:off x="0" y="13411200"/>
            <a:ext cx="24384000" cy="3048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rof Hans Rosling, Professor of International Health, Founder of the Gapminder Foundation and co-author of Factfulness."/>
          <p:cNvSpPr txBox="1">
            <a:spLocks noGrp="1"/>
          </p:cNvSpPr>
          <p:nvPr>
            <p:ph type="body" sz="quarter" idx="1"/>
          </p:nvPr>
        </p:nvSpPr>
        <p:spPr>
          <a:xfrm>
            <a:off x="4507057" y="10726253"/>
            <a:ext cx="15369886" cy="1897851"/>
          </a:xfrm>
          <a:prstGeom prst="rect">
            <a:avLst/>
          </a:prstGeom>
        </p:spPr>
        <p:txBody>
          <a:bodyPr/>
          <a:lstStyle/>
          <a:p>
            <a:r>
              <a:t>Prof Hans Rosling, Professor of International Health, Founder of the </a:t>
            </a:r>
            <a:r>
              <a:rPr u="sng">
                <a:solidFill>
                  <a:srgbClr val="0000FF"/>
                </a:solidFill>
                <a:uFill>
                  <a:solidFill>
                    <a:srgbClr val="0000FF"/>
                  </a:solidFill>
                </a:uFill>
                <a:hlinkClick r:id="rId2"/>
              </a:rPr>
              <a:t>Gapminder Foundation</a:t>
            </a:r>
            <a:r>
              <a:t> and co-author of Factfulness. </a:t>
            </a:r>
          </a:p>
        </p:txBody>
      </p:sp>
      <p:sp>
        <p:nvSpPr>
          <p:cNvPr id="228" name="Body Level One…"/>
          <p:cNvSpPr txBox="1">
            <a:spLocks noGrp="1"/>
          </p:cNvSpPr>
          <p:nvPr>
            <p:ph type="body" idx="21"/>
          </p:nvPr>
        </p:nvSpPr>
        <p:spPr>
          <a:xfrm>
            <a:off x="1753923" y="1882533"/>
            <a:ext cx="20876154" cy="81703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Autofit/>
          </a:bodyPr>
          <a:lstStyle/>
          <a:p>
            <a:pPr marL="0" indent="0" algn="ctr" defTabSz="420623">
              <a:lnSpc>
                <a:spcPct val="100000"/>
              </a:lnSpc>
              <a:defRPr sz="7820" i="1" spc="0">
                <a:latin typeface="Arial"/>
                <a:ea typeface="Arial"/>
                <a:cs typeface="Arial"/>
                <a:sym typeface="Arial"/>
              </a:defRPr>
            </a:pPr>
            <a:r>
              <a:rPr sz="7800" dirty="0"/>
              <a:t>“Most people already know about and acknowledge [climate change]. Insisting on it is like kicking on an open door. It is time to move on from talking </a:t>
            </a:r>
            <a:r>
              <a:rPr sz="7800" err="1"/>
              <a:t>talking</a:t>
            </a:r>
            <a:r>
              <a:rPr sz="7800" dirty="0"/>
              <a:t> </a:t>
            </a:r>
            <a:r>
              <a:rPr sz="7800" err="1"/>
              <a:t>talking</a:t>
            </a:r>
            <a:r>
              <a:rPr sz="7800" dirty="0"/>
              <a:t>. Let’s instead use that energy to solve the problem by taking action: action driven not by fear and urgency but by data and cool headed analysis.”</a:t>
            </a:r>
          </a:p>
        </p:txBody>
      </p:sp>
      <p:pic>
        <p:nvPicPr>
          <p:cNvPr id="2" name="Picture 1" descr="A green and black cross in a pot&#10;&#10;Description automatically generated">
            <a:extLst>
              <a:ext uri="{FF2B5EF4-FFF2-40B4-BE49-F238E27FC236}">
                <a16:creationId xmlns:a16="http://schemas.microsoft.com/office/drawing/2014/main" id="{0EF0A536-0ED1-33F9-9C01-FA8C9FA60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5" name="Rectangle 4">
            <a:extLst>
              <a:ext uri="{FF2B5EF4-FFF2-40B4-BE49-F238E27FC236}">
                <a16:creationId xmlns:a16="http://schemas.microsoft.com/office/drawing/2014/main" id="{7C05587B-0C4D-4F8A-75A7-AF798C058C1F}"/>
              </a:ext>
            </a:extLst>
          </p:cNvPr>
          <p:cNvSpPr/>
          <p:nvPr/>
        </p:nvSpPr>
        <p:spPr>
          <a:xfrm>
            <a:off x="0" y="13411200"/>
            <a:ext cx="24384000" cy="3048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BB17D-36A2-A0D7-09DE-F63E96A79653}"/>
              </a:ext>
            </a:extLst>
          </p:cNvPr>
          <p:cNvSpPr>
            <a:spLocks noGrp="1" noRot="1" noMove="1" noResize="1" noEditPoints="1" noAdjustHandles="1" noChangeArrowheads="1" noChangeShapeType="1"/>
          </p:cNvSpPr>
          <p:nvPr/>
        </p:nvSpPr>
        <p:spPr>
          <a:xfrm>
            <a:off x="0" y="0"/>
            <a:ext cx="24384000" cy="13716000"/>
          </a:xfrm>
          <a:prstGeom prst="rect">
            <a:avLst/>
          </a:prstGeom>
          <a:solidFill>
            <a:srgbClr val="FEF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7" name="Picture 6" descr="A green and black cross in a pot&#10;&#10;Description automatically generated">
            <a:extLst>
              <a:ext uri="{FF2B5EF4-FFF2-40B4-BE49-F238E27FC236}">
                <a16:creationId xmlns:a16="http://schemas.microsoft.com/office/drawing/2014/main" id="{DE75F361-3622-E120-5071-82DC4BFAE7C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22600920" y="244208"/>
            <a:ext cx="1630680" cy="189751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51FB3A23-3C97-FD2D-3AE5-1E647AF241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0767" y="658063"/>
            <a:ext cx="5338074" cy="1069298"/>
          </a:xfrm>
          <a:prstGeom prst="rect">
            <a:avLst/>
          </a:prstGeom>
        </p:spPr>
      </p:pic>
      <p:sp>
        <p:nvSpPr>
          <p:cNvPr id="2" name="Rectangle 1">
            <a:extLst>
              <a:ext uri="{FF2B5EF4-FFF2-40B4-BE49-F238E27FC236}">
                <a16:creationId xmlns:a16="http://schemas.microsoft.com/office/drawing/2014/main" id="{3D91AD0C-ACD4-4F2B-82B1-5DC7B9DD8AFB}"/>
              </a:ext>
            </a:extLst>
          </p:cNvPr>
          <p:cNvSpPr/>
          <p:nvPr/>
        </p:nvSpPr>
        <p:spPr>
          <a:xfrm>
            <a:off x="1496971" y="2856762"/>
            <a:ext cx="21377582" cy="8941935"/>
          </a:xfrm>
          <a:prstGeom prst="rect">
            <a:avLst/>
          </a:prstGeom>
        </p:spPr>
        <p:txBody>
          <a:bodyPr wrap="square" lIns="182880" tIns="91440" rIns="182880" bIns="91440" anchor="t">
            <a:spAutoFit/>
          </a:bodyPr>
          <a:lstStyle/>
          <a:p>
            <a:pPr algn="l">
              <a:lnSpc>
                <a:spcPct val="107000"/>
              </a:lnSpc>
              <a:spcAft>
                <a:spcPts val="1600"/>
              </a:spcAft>
            </a:pPr>
            <a:r>
              <a:rPr lang="en-GB" sz="6400" b="1" dirty="0">
                <a:solidFill>
                  <a:srgbClr val="115755"/>
                </a:solidFill>
                <a:latin typeface="Poppins"/>
                <a:cs typeface="Times New Roman"/>
              </a:rPr>
              <a:t>What is eco stepping stones?</a:t>
            </a:r>
            <a:endParaRPr lang="en-US"/>
          </a:p>
          <a:p>
            <a:pPr algn="l">
              <a:lnSpc>
                <a:spcPct val="107000"/>
              </a:lnSpc>
              <a:spcAft>
                <a:spcPts val="1600"/>
              </a:spcAft>
            </a:pPr>
            <a:r>
              <a:rPr lang="en-GB" sz="4800" dirty="0">
                <a:solidFill>
                  <a:srgbClr val="115755"/>
                </a:solidFill>
                <a:latin typeface="Poppins"/>
                <a:ea typeface="+mn-lt"/>
                <a:cs typeface="+mn-lt"/>
              </a:rPr>
              <a:t>A </a:t>
            </a:r>
            <a:r>
              <a:rPr lang="en-GB" sz="4800" b="1" dirty="0">
                <a:solidFill>
                  <a:srgbClr val="115755"/>
                </a:solidFill>
                <a:latin typeface="Poppins"/>
                <a:ea typeface="+mn-lt"/>
                <a:cs typeface="+mn-lt"/>
              </a:rPr>
              <a:t>three-part series</a:t>
            </a:r>
            <a:r>
              <a:rPr lang="en-GB" sz="4800" dirty="0">
                <a:solidFill>
                  <a:srgbClr val="115755"/>
                </a:solidFill>
                <a:latin typeface="Poppins"/>
                <a:ea typeface="+mn-lt"/>
                <a:cs typeface="+mn-lt"/>
              </a:rPr>
              <a:t> which supports you to </a:t>
            </a:r>
            <a:r>
              <a:rPr lang="en-GB" sz="4800" b="1" dirty="0">
                <a:solidFill>
                  <a:srgbClr val="115755"/>
                </a:solidFill>
                <a:latin typeface="Poppins"/>
                <a:ea typeface="+mn-lt"/>
                <a:cs typeface="+mn-lt"/>
              </a:rPr>
              <a:t>grow, nurture </a:t>
            </a:r>
            <a:r>
              <a:rPr lang="en-GB" sz="4800" dirty="0">
                <a:solidFill>
                  <a:srgbClr val="115755"/>
                </a:solidFill>
                <a:latin typeface="Poppins"/>
                <a:ea typeface="+mn-lt"/>
                <a:cs typeface="+mn-lt"/>
              </a:rPr>
              <a:t>and </a:t>
            </a:r>
            <a:r>
              <a:rPr lang="en-GB" sz="4800" b="1" dirty="0">
                <a:solidFill>
                  <a:srgbClr val="115755"/>
                </a:solidFill>
                <a:latin typeface="Poppins"/>
                <a:ea typeface="+mn-lt"/>
                <a:cs typeface="+mn-lt"/>
              </a:rPr>
              <a:t>serve</a:t>
            </a:r>
            <a:r>
              <a:rPr lang="en-GB" sz="4800" dirty="0">
                <a:solidFill>
                  <a:srgbClr val="115755"/>
                </a:solidFill>
                <a:latin typeface="Poppins"/>
                <a:ea typeface="+mn-lt"/>
                <a:cs typeface="+mn-lt"/>
              </a:rPr>
              <a:t> across our churches and mission communities.</a:t>
            </a:r>
            <a:endParaRPr lang="en-GB" sz="4800">
              <a:solidFill>
                <a:srgbClr val="115755"/>
              </a:solidFill>
              <a:latin typeface="Poppins"/>
              <a:cs typeface="Calibri"/>
            </a:endParaRPr>
          </a:p>
          <a:p>
            <a:pPr algn="l">
              <a:lnSpc>
                <a:spcPct val="107000"/>
              </a:lnSpc>
              <a:spcAft>
                <a:spcPts val="1600"/>
              </a:spcAft>
            </a:pPr>
            <a:r>
              <a:rPr lang="en-GB" sz="4800" dirty="0">
                <a:solidFill>
                  <a:srgbClr val="115755"/>
                </a:solidFill>
                <a:latin typeface="Poppins"/>
                <a:ea typeface="+mn-lt"/>
                <a:cs typeface="+mn-lt"/>
              </a:rPr>
              <a:t>A way of </a:t>
            </a:r>
            <a:r>
              <a:rPr lang="en-GB" sz="4800" b="1" dirty="0">
                <a:solidFill>
                  <a:srgbClr val="115755"/>
                </a:solidFill>
                <a:latin typeface="Poppins"/>
                <a:ea typeface="+mn-lt"/>
                <a:cs typeface="+mn-lt"/>
              </a:rPr>
              <a:t>sharing stories</a:t>
            </a:r>
            <a:r>
              <a:rPr lang="en-GB" sz="4800" dirty="0">
                <a:solidFill>
                  <a:srgbClr val="115755"/>
                </a:solidFill>
                <a:latin typeface="Poppins"/>
                <a:ea typeface="+mn-lt"/>
                <a:cs typeface="+mn-lt"/>
              </a:rPr>
              <a:t> with one another about our experiences, what works for us, what doesn’t and how that might inspire us to do things together and</a:t>
            </a:r>
            <a:r>
              <a:rPr lang="en-GB" sz="4800" b="1" dirty="0">
                <a:solidFill>
                  <a:srgbClr val="115755"/>
                </a:solidFill>
                <a:latin typeface="Poppins"/>
                <a:ea typeface="+mn-lt"/>
                <a:cs typeface="+mn-lt"/>
              </a:rPr>
              <a:t> change things for the better</a:t>
            </a:r>
            <a:r>
              <a:rPr lang="en-GB" sz="4800" dirty="0">
                <a:solidFill>
                  <a:srgbClr val="115755"/>
                </a:solidFill>
                <a:latin typeface="Poppins"/>
                <a:ea typeface="+mn-lt"/>
                <a:cs typeface="+mn-lt"/>
              </a:rPr>
              <a:t>. </a:t>
            </a:r>
            <a:endParaRPr lang="en-GB" sz="4800">
              <a:solidFill>
                <a:srgbClr val="000000"/>
              </a:solidFill>
              <a:latin typeface="Poppins"/>
              <a:ea typeface="+mn-lt"/>
              <a:cs typeface="+mn-lt"/>
            </a:endParaRPr>
          </a:p>
          <a:p>
            <a:pPr algn="l">
              <a:lnSpc>
                <a:spcPct val="107000"/>
              </a:lnSpc>
              <a:spcAft>
                <a:spcPts val="1600"/>
              </a:spcAft>
            </a:pPr>
            <a:r>
              <a:rPr lang="en-GB" sz="4800" dirty="0">
                <a:solidFill>
                  <a:srgbClr val="115755"/>
                </a:solidFill>
                <a:latin typeface="Poppins"/>
                <a:ea typeface="+mn-lt"/>
                <a:cs typeface="+mn-lt"/>
              </a:rPr>
              <a:t>Eco Stepping Stones is about, not only the </a:t>
            </a:r>
            <a:r>
              <a:rPr lang="en-GB" sz="4800" b="1" dirty="0">
                <a:solidFill>
                  <a:srgbClr val="115755"/>
                </a:solidFill>
                <a:latin typeface="Poppins"/>
                <a:ea typeface="+mn-lt"/>
                <a:cs typeface="+mn-lt"/>
              </a:rPr>
              <a:t>clear evidence</a:t>
            </a:r>
            <a:r>
              <a:rPr lang="en-GB" sz="4800" dirty="0">
                <a:solidFill>
                  <a:srgbClr val="115755"/>
                </a:solidFill>
                <a:latin typeface="Poppins"/>
                <a:ea typeface="+mn-lt"/>
                <a:cs typeface="+mn-lt"/>
              </a:rPr>
              <a:t> for the things we know to be true and that give us hope, but it is about going beyond that evidence and</a:t>
            </a:r>
            <a:r>
              <a:rPr lang="en-GB" sz="4800" b="1" dirty="0">
                <a:solidFill>
                  <a:srgbClr val="115755"/>
                </a:solidFill>
                <a:latin typeface="Poppins"/>
                <a:ea typeface="+mn-lt"/>
                <a:cs typeface="+mn-lt"/>
              </a:rPr>
              <a:t> living it out</a:t>
            </a:r>
            <a:r>
              <a:rPr lang="en-GB" sz="4800" dirty="0">
                <a:solidFill>
                  <a:srgbClr val="115755"/>
                </a:solidFill>
                <a:latin typeface="Poppins"/>
                <a:ea typeface="+mn-lt"/>
                <a:cs typeface="+mn-lt"/>
              </a:rPr>
              <a:t> by committing to action in a hopeful way.</a:t>
            </a:r>
            <a:endParaRPr lang="en-GB" sz="4800">
              <a:latin typeface="Poppins"/>
              <a:cs typeface="Calibri"/>
            </a:endParaRPr>
          </a:p>
        </p:txBody>
      </p:sp>
    </p:spTree>
    <p:extLst>
      <p:ext uri="{BB962C8B-B14F-4D97-AF65-F5344CB8AC3E}">
        <p14:creationId xmlns:p14="http://schemas.microsoft.com/office/powerpoint/2010/main" val="18304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BB17D-36A2-A0D7-09DE-F63E96A79653}"/>
              </a:ext>
            </a:extLst>
          </p:cNvPr>
          <p:cNvSpPr>
            <a:spLocks noGrp="1" noRot="1" noMove="1" noResize="1" noEditPoints="1" noAdjustHandles="1" noChangeArrowheads="1" noChangeShapeType="1"/>
          </p:cNvSpPr>
          <p:nvPr/>
        </p:nvSpPr>
        <p:spPr>
          <a:xfrm>
            <a:off x="0" y="0"/>
            <a:ext cx="24384000" cy="13716000"/>
          </a:xfrm>
          <a:prstGeom prst="rect">
            <a:avLst/>
          </a:prstGeom>
          <a:solidFill>
            <a:srgbClr val="FEF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7" name="Picture 6" descr="A green and black cross in a pot&#10;&#10;Description automatically generated">
            <a:extLst>
              <a:ext uri="{FF2B5EF4-FFF2-40B4-BE49-F238E27FC236}">
                <a16:creationId xmlns:a16="http://schemas.microsoft.com/office/drawing/2014/main" id="{DE75F361-3622-E120-5071-82DC4BFAE7C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22600920" y="244208"/>
            <a:ext cx="1630680" cy="189751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51FB3A23-3C97-FD2D-3AE5-1E647AF241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0767" y="658063"/>
            <a:ext cx="5338074" cy="1069298"/>
          </a:xfrm>
          <a:prstGeom prst="rect">
            <a:avLst/>
          </a:prstGeom>
        </p:spPr>
      </p:pic>
      <p:sp>
        <p:nvSpPr>
          <p:cNvPr id="2" name="Rectangle 1">
            <a:extLst>
              <a:ext uri="{FF2B5EF4-FFF2-40B4-BE49-F238E27FC236}">
                <a16:creationId xmlns:a16="http://schemas.microsoft.com/office/drawing/2014/main" id="{3D91AD0C-ACD4-4F2B-82B1-5DC7B9DD8AFB}"/>
              </a:ext>
            </a:extLst>
          </p:cNvPr>
          <p:cNvSpPr/>
          <p:nvPr/>
        </p:nvSpPr>
        <p:spPr>
          <a:xfrm>
            <a:off x="1128196" y="2969411"/>
            <a:ext cx="22120164" cy="8941935"/>
          </a:xfrm>
          <a:prstGeom prst="rect">
            <a:avLst/>
          </a:prstGeom>
        </p:spPr>
        <p:txBody>
          <a:bodyPr wrap="square" lIns="182880" tIns="91440" rIns="182880" bIns="91440" anchor="t">
            <a:spAutoFit/>
          </a:bodyPr>
          <a:lstStyle/>
          <a:p>
            <a:pPr algn="l">
              <a:lnSpc>
                <a:spcPct val="107000"/>
              </a:lnSpc>
              <a:spcAft>
                <a:spcPts val="1600"/>
              </a:spcAft>
            </a:pPr>
            <a:r>
              <a:rPr lang="en-GB" sz="6400" b="1" dirty="0">
                <a:solidFill>
                  <a:srgbClr val="115755"/>
                </a:solidFill>
                <a:latin typeface="Poppins"/>
                <a:cs typeface="Times New Roman"/>
              </a:rPr>
              <a:t>What can eco stepping stones help you to do? </a:t>
            </a:r>
            <a:endParaRPr lang="en-US"/>
          </a:p>
          <a:p>
            <a:pPr marL="1485900" indent="-1485900" algn="l">
              <a:lnSpc>
                <a:spcPct val="107000"/>
              </a:lnSpc>
              <a:spcAft>
                <a:spcPts val="1600"/>
              </a:spcAft>
              <a:buAutoNum type="arabicParenR"/>
            </a:pPr>
            <a:r>
              <a:rPr lang="en-GB" sz="4800" dirty="0">
                <a:solidFill>
                  <a:srgbClr val="115755"/>
                </a:solidFill>
                <a:latin typeface="Poppins"/>
                <a:cs typeface="Times New Roman"/>
              </a:rPr>
              <a:t>Integrate the eco agenda across our mission and combine all three strands of our strategy to grow, nurture and serve</a:t>
            </a:r>
          </a:p>
          <a:p>
            <a:pPr marL="1485900" indent="-1485900" algn="l">
              <a:lnSpc>
                <a:spcPct val="107000"/>
              </a:lnSpc>
              <a:spcAft>
                <a:spcPts val="1600"/>
              </a:spcAft>
              <a:buAutoNum type="arabicParenR"/>
            </a:pPr>
            <a:r>
              <a:rPr lang="en-GB" sz="4800" dirty="0">
                <a:solidFill>
                  <a:srgbClr val="115755"/>
                </a:solidFill>
                <a:latin typeface="Poppins"/>
                <a:ea typeface="+mn-lt"/>
                <a:cs typeface="+mn-lt"/>
              </a:rPr>
              <a:t>Catalyse growth through eco mission, in conjunction with other eco resources, including the </a:t>
            </a:r>
            <a:r>
              <a:rPr lang="en-GB" sz="4800" b="1" dirty="0">
                <a:solidFill>
                  <a:srgbClr val="115755"/>
                </a:solidFill>
                <a:latin typeface="Poppins"/>
                <a:ea typeface="+mn-lt"/>
                <a:cs typeface="+mn-lt"/>
              </a:rPr>
              <a:t>energy footprint tool (EFT)</a:t>
            </a:r>
            <a:r>
              <a:rPr lang="en-GB" sz="4800" dirty="0">
                <a:solidFill>
                  <a:srgbClr val="115755"/>
                </a:solidFill>
                <a:latin typeface="Poppins"/>
                <a:ea typeface="+mn-lt"/>
                <a:cs typeface="+mn-lt"/>
              </a:rPr>
              <a:t>,</a:t>
            </a:r>
            <a:r>
              <a:rPr lang="en-GB" sz="4800" b="1" dirty="0">
                <a:solidFill>
                  <a:srgbClr val="115755"/>
                </a:solidFill>
                <a:latin typeface="Poppins"/>
                <a:ea typeface="+mn-lt"/>
                <a:cs typeface="+mn-lt"/>
              </a:rPr>
              <a:t> eco-church</a:t>
            </a:r>
            <a:r>
              <a:rPr lang="en-GB" sz="4800" dirty="0">
                <a:solidFill>
                  <a:srgbClr val="115755"/>
                </a:solidFill>
                <a:latin typeface="Poppins"/>
                <a:ea typeface="+mn-lt"/>
                <a:cs typeface="+mn-lt"/>
              </a:rPr>
              <a:t>, the eco elective training course and the (new) </a:t>
            </a:r>
            <a:r>
              <a:rPr lang="en-GB" sz="4800" b="1" dirty="0">
                <a:solidFill>
                  <a:srgbClr val="115755"/>
                </a:solidFill>
                <a:latin typeface="Poppins"/>
                <a:ea typeface="+mn-lt"/>
                <a:cs typeface="+mn-lt"/>
              </a:rPr>
              <a:t>eco champion's network</a:t>
            </a:r>
          </a:p>
          <a:p>
            <a:pPr marL="1485900" indent="-1485900" algn="l">
              <a:lnSpc>
                <a:spcPct val="107000"/>
              </a:lnSpc>
              <a:spcAft>
                <a:spcPts val="1600"/>
              </a:spcAft>
              <a:buAutoNum type="arabicParenR"/>
            </a:pPr>
            <a:r>
              <a:rPr lang="en-GB" sz="4800" dirty="0">
                <a:solidFill>
                  <a:srgbClr val="115755"/>
                </a:solidFill>
                <a:latin typeface="Poppins"/>
                <a:ea typeface="+mn-lt"/>
                <a:cs typeface="Calibri Light"/>
              </a:rPr>
              <a:t>Think</a:t>
            </a:r>
            <a:r>
              <a:rPr lang="en-GB" sz="4800" dirty="0">
                <a:solidFill>
                  <a:srgbClr val="115755"/>
                </a:solidFill>
                <a:latin typeface="Poppins"/>
                <a:ea typeface="+mj-lt"/>
                <a:cs typeface="+mj-lt"/>
              </a:rPr>
              <a:t> differently about your </a:t>
            </a:r>
            <a:r>
              <a:rPr lang="en-GB" sz="4800" b="1" dirty="0">
                <a:solidFill>
                  <a:srgbClr val="115755"/>
                </a:solidFill>
                <a:latin typeface="Poppins"/>
                <a:ea typeface="+mj-lt"/>
                <a:cs typeface="+mj-lt"/>
              </a:rPr>
              <a:t>parish finances</a:t>
            </a:r>
            <a:r>
              <a:rPr lang="en-GB" sz="4800" dirty="0">
                <a:solidFill>
                  <a:srgbClr val="115755"/>
                </a:solidFill>
                <a:latin typeface="Poppins"/>
                <a:ea typeface="+mj-lt"/>
                <a:cs typeface="+mj-lt"/>
              </a:rPr>
              <a:t>. The eco resources on offer help to develop your local story, provide evidence for the need for changes, and can contribute for </a:t>
            </a:r>
            <a:r>
              <a:rPr lang="en-GB" sz="4800" b="1" dirty="0">
                <a:solidFill>
                  <a:srgbClr val="115755"/>
                </a:solidFill>
                <a:latin typeface="Poppins"/>
                <a:ea typeface="+mj-lt"/>
                <a:cs typeface="+mj-lt"/>
              </a:rPr>
              <a:t>green fundraising</a:t>
            </a:r>
            <a:r>
              <a:rPr lang="en-GB" sz="4800" dirty="0">
                <a:solidFill>
                  <a:srgbClr val="115755"/>
                </a:solidFill>
                <a:latin typeface="Poppins"/>
                <a:ea typeface="+mj-lt"/>
                <a:cs typeface="+mj-lt"/>
              </a:rPr>
              <a:t>. </a:t>
            </a:r>
            <a:endParaRPr lang="en-GB" sz="4800" b="1">
              <a:solidFill>
                <a:srgbClr val="115755"/>
              </a:solidFill>
              <a:latin typeface="Poppins"/>
              <a:cs typeface="Calibri"/>
            </a:endParaRPr>
          </a:p>
        </p:txBody>
      </p:sp>
    </p:spTree>
    <p:extLst>
      <p:ext uri="{BB962C8B-B14F-4D97-AF65-F5344CB8AC3E}">
        <p14:creationId xmlns:p14="http://schemas.microsoft.com/office/powerpoint/2010/main" val="406602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BB17D-36A2-A0D7-09DE-F63E96A79653}"/>
              </a:ext>
            </a:extLst>
          </p:cNvPr>
          <p:cNvSpPr>
            <a:spLocks noGrp="1" noRot="1" noMove="1" noResize="1" noEditPoints="1" noAdjustHandles="1" noChangeArrowheads="1" noChangeShapeType="1"/>
          </p:cNvSpPr>
          <p:nvPr/>
        </p:nvSpPr>
        <p:spPr>
          <a:xfrm>
            <a:off x="0" y="0"/>
            <a:ext cx="24384000" cy="13716000"/>
          </a:xfrm>
          <a:prstGeom prst="rect">
            <a:avLst/>
          </a:prstGeom>
          <a:solidFill>
            <a:srgbClr val="FEF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7" name="Picture 6" descr="A green and black cross in a pot&#10;&#10;Description automatically generated">
            <a:extLst>
              <a:ext uri="{FF2B5EF4-FFF2-40B4-BE49-F238E27FC236}">
                <a16:creationId xmlns:a16="http://schemas.microsoft.com/office/drawing/2014/main" id="{DE75F361-3622-E120-5071-82DC4BFAE7C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22600920" y="244208"/>
            <a:ext cx="1630680" cy="189751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51FB3A23-3C97-FD2D-3AE5-1E647AF241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0767" y="658063"/>
            <a:ext cx="5338074" cy="1069298"/>
          </a:xfrm>
          <a:prstGeom prst="rect">
            <a:avLst/>
          </a:prstGeom>
        </p:spPr>
      </p:pic>
      <p:sp>
        <p:nvSpPr>
          <p:cNvPr id="2" name="Rectangle 1">
            <a:extLst>
              <a:ext uri="{FF2B5EF4-FFF2-40B4-BE49-F238E27FC236}">
                <a16:creationId xmlns:a16="http://schemas.microsoft.com/office/drawing/2014/main" id="{3D91AD0C-ACD4-4F2B-82B1-5DC7B9DD8AFB}"/>
              </a:ext>
            </a:extLst>
          </p:cNvPr>
          <p:cNvSpPr/>
          <p:nvPr/>
        </p:nvSpPr>
        <p:spPr>
          <a:xfrm>
            <a:off x="1772363" y="2513783"/>
            <a:ext cx="20831834" cy="7946406"/>
          </a:xfrm>
          <a:prstGeom prst="rect">
            <a:avLst/>
          </a:prstGeom>
        </p:spPr>
        <p:txBody>
          <a:bodyPr wrap="square" lIns="182880" tIns="91440" rIns="182880" bIns="91440" anchor="t">
            <a:spAutoFit/>
          </a:bodyPr>
          <a:lstStyle/>
          <a:p>
            <a:pPr algn="l">
              <a:lnSpc>
                <a:spcPct val="107000"/>
              </a:lnSpc>
              <a:spcAft>
                <a:spcPts val="1600"/>
              </a:spcAft>
            </a:pPr>
            <a:r>
              <a:rPr lang="en-GB" sz="6400" b="1" dirty="0">
                <a:solidFill>
                  <a:srgbClr val="115755"/>
                </a:solidFill>
                <a:latin typeface="Poppins"/>
                <a:cs typeface="Times New Roman"/>
              </a:rPr>
              <a:t>What can eco stepping stones help you to do? </a:t>
            </a:r>
            <a:endParaRPr lang="en-US"/>
          </a:p>
          <a:p>
            <a:pPr algn="l">
              <a:lnSpc>
                <a:spcPct val="107000"/>
              </a:lnSpc>
              <a:spcAft>
                <a:spcPts val="1600"/>
              </a:spcAft>
            </a:pPr>
            <a:r>
              <a:rPr lang="en-GB" sz="4800" dirty="0">
                <a:solidFill>
                  <a:srgbClr val="115755"/>
                </a:solidFill>
                <a:latin typeface="Poppins"/>
                <a:ea typeface="+mn-lt"/>
                <a:cs typeface="+mn-lt"/>
              </a:rPr>
              <a:t>4) </a:t>
            </a:r>
            <a:r>
              <a:rPr lang="en-GB" sz="4800" b="1" dirty="0">
                <a:solidFill>
                  <a:srgbClr val="115755"/>
                </a:solidFill>
                <a:latin typeface="Poppins"/>
                <a:ea typeface="+mn-lt"/>
                <a:cs typeface="+mn-lt"/>
              </a:rPr>
              <a:t>Build confidence</a:t>
            </a:r>
            <a:r>
              <a:rPr lang="en-GB" sz="4800" dirty="0">
                <a:solidFill>
                  <a:srgbClr val="115755"/>
                </a:solidFill>
                <a:latin typeface="Poppins"/>
                <a:ea typeface="+mn-lt"/>
                <a:cs typeface="+mn-lt"/>
              </a:rPr>
              <a:t>, so that anyone can contribute! Eco stepping stones is based on what is already being done, highlighting the wide array of things that count as mission and shows that anyone and </a:t>
            </a:r>
            <a:r>
              <a:rPr lang="en-GB" sz="4800" b="1" dirty="0">
                <a:solidFill>
                  <a:srgbClr val="115755"/>
                </a:solidFill>
                <a:latin typeface="Poppins"/>
                <a:ea typeface="+mn-lt"/>
                <a:cs typeface="+mn-lt"/>
              </a:rPr>
              <a:t>everyone can contribute. </a:t>
            </a:r>
            <a:endParaRPr lang="en-GB" sz="4800" dirty="0">
              <a:latin typeface="Poppins"/>
              <a:ea typeface="+mj-lt"/>
              <a:cs typeface="+mj-lt"/>
            </a:endParaRPr>
          </a:p>
          <a:p>
            <a:pPr algn="l">
              <a:lnSpc>
                <a:spcPct val="107000"/>
              </a:lnSpc>
              <a:spcAft>
                <a:spcPts val="1600"/>
              </a:spcAft>
            </a:pPr>
            <a:r>
              <a:rPr lang="en-GB" sz="4800" dirty="0">
                <a:solidFill>
                  <a:srgbClr val="115755"/>
                </a:solidFill>
                <a:latin typeface="Poppins"/>
                <a:ea typeface="+mj-lt"/>
                <a:cs typeface="+mj-lt"/>
              </a:rPr>
              <a:t>5) </a:t>
            </a:r>
            <a:r>
              <a:rPr lang="en-GB" sz="4800" b="1" dirty="0">
                <a:solidFill>
                  <a:srgbClr val="115755"/>
                </a:solidFill>
                <a:latin typeface="Poppins"/>
                <a:ea typeface="+mj-lt"/>
                <a:cs typeface="+mj-lt"/>
              </a:rPr>
              <a:t>Connect </a:t>
            </a:r>
            <a:r>
              <a:rPr lang="en-GB" sz="4800" dirty="0">
                <a:solidFill>
                  <a:srgbClr val="115755"/>
                </a:solidFill>
                <a:latin typeface="Poppins"/>
                <a:ea typeface="+mj-lt"/>
                <a:cs typeface="+mj-lt"/>
              </a:rPr>
              <a:t>with others beyond your parish. Eco stepping stones is made for </a:t>
            </a:r>
            <a:r>
              <a:rPr lang="en-GB" sz="4800" b="1" dirty="0">
                <a:solidFill>
                  <a:srgbClr val="115755"/>
                </a:solidFill>
                <a:latin typeface="Poppins"/>
                <a:ea typeface="+mj-lt"/>
                <a:cs typeface="+mj-lt"/>
              </a:rPr>
              <a:t>in person, hybrid and online </a:t>
            </a:r>
            <a:r>
              <a:rPr lang="en-GB" sz="4800" dirty="0">
                <a:solidFill>
                  <a:srgbClr val="115755"/>
                </a:solidFill>
                <a:latin typeface="Poppins"/>
                <a:ea typeface="+mj-lt"/>
                <a:cs typeface="+mj-lt"/>
              </a:rPr>
              <a:t>use. It can be used with anyone anywhere. So, this can help us broaden our mission beyond our parish.</a:t>
            </a:r>
            <a:endParaRPr lang="en-GB" sz="4800" dirty="0">
              <a:latin typeface="Poppins"/>
              <a:cs typeface="Calibri Light"/>
            </a:endParaRPr>
          </a:p>
        </p:txBody>
      </p:sp>
    </p:spTree>
    <p:extLst>
      <p:ext uri="{BB962C8B-B14F-4D97-AF65-F5344CB8AC3E}">
        <p14:creationId xmlns:p14="http://schemas.microsoft.com/office/powerpoint/2010/main" val="346136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BB17D-36A2-A0D7-09DE-F63E96A79653}"/>
              </a:ext>
            </a:extLst>
          </p:cNvPr>
          <p:cNvSpPr>
            <a:spLocks noGrp="1" noRot="1" noMove="1" noResize="1" noEditPoints="1" noAdjustHandles="1" noChangeArrowheads="1" noChangeShapeType="1"/>
          </p:cNvSpPr>
          <p:nvPr/>
        </p:nvSpPr>
        <p:spPr>
          <a:xfrm>
            <a:off x="0" y="0"/>
            <a:ext cx="24384000" cy="13716000"/>
          </a:xfrm>
          <a:prstGeom prst="rect">
            <a:avLst/>
          </a:prstGeom>
          <a:solidFill>
            <a:srgbClr val="FEF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7" name="Picture 6" descr="A green and black cross in a pot&#10;&#10;Description automatically generated">
            <a:extLst>
              <a:ext uri="{FF2B5EF4-FFF2-40B4-BE49-F238E27FC236}">
                <a16:creationId xmlns:a16="http://schemas.microsoft.com/office/drawing/2014/main" id="{DE75F361-3622-E120-5071-82DC4BFAE7C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22600920" y="244208"/>
            <a:ext cx="1630680" cy="189751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51FB3A23-3C97-FD2D-3AE5-1E647AF241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0767" y="658063"/>
            <a:ext cx="5338074" cy="1069298"/>
          </a:xfrm>
          <a:prstGeom prst="rect">
            <a:avLst/>
          </a:prstGeom>
        </p:spPr>
      </p:pic>
      <p:sp>
        <p:nvSpPr>
          <p:cNvPr id="2" name="Rectangle 1">
            <a:extLst>
              <a:ext uri="{FF2B5EF4-FFF2-40B4-BE49-F238E27FC236}">
                <a16:creationId xmlns:a16="http://schemas.microsoft.com/office/drawing/2014/main" id="{3D91AD0C-ACD4-4F2B-82B1-5DC7B9DD8AFB}"/>
              </a:ext>
            </a:extLst>
          </p:cNvPr>
          <p:cNvSpPr/>
          <p:nvPr/>
        </p:nvSpPr>
        <p:spPr>
          <a:xfrm>
            <a:off x="1897598" y="2135117"/>
            <a:ext cx="20597076" cy="10717101"/>
          </a:xfrm>
          <a:prstGeom prst="rect">
            <a:avLst/>
          </a:prstGeom>
        </p:spPr>
        <p:txBody>
          <a:bodyPr wrap="square" lIns="182880" tIns="91440" rIns="182880" bIns="91440" anchor="t">
            <a:spAutoFit/>
          </a:bodyPr>
          <a:lstStyle/>
          <a:p>
            <a:pPr algn="l">
              <a:lnSpc>
                <a:spcPct val="107000"/>
              </a:lnSpc>
              <a:spcAft>
                <a:spcPts val="1600"/>
              </a:spcAft>
            </a:pPr>
            <a:r>
              <a:rPr lang="en-GB" sz="5600" b="1" dirty="0">
                <a:solidFill>
                  <a:srgbClr val="115755"/>
                </a:solidFill>
                <a:latin typeface="Poppins"/>
                <a:cs typeface="Times New Roman"/>
              </a:rPr>
              <a:t>What can eco stepping stones help you to do? </a:t>
            </a:r>
            <a:r>
              <a:rPr lang="en-GB" sz="4000" dirty="0">
                <a:solidFill>
                  <a:srgbClr val="115755"/>
                </a:solidFill>
                <a:latin typeface="Poppins"/>
                <a:cs typeface="Times New Roman"/>
              </a:rPr>
              <a:t>  </a:t>
            </a:r>
            <a:endParaRPr lang="en-GB" sz="4000">
              <a:latin typeface="Poppins"/>
              <a:cs typeface="Calibri"/>
            </a:endParaRPr>
          </a:p>
          <a:p>
            <a:pPr algn="l">
              <a:lnSpc>
                <a:spcPct val="107000"/>
              </a:lnSpc>
              <a:spcAft>
                <a:spcPts val="1600"/>
              </a:spcAft>
            </a:pPr>
            <a:r>
              <a:rPr lang="en-GB" sz="4000" dirty="0">
                <a:solidFill>
                  <a:srgbClr val="115755"/>
                </a:solidFill>
                <a:latin typeface="Poppins"/>
                <a:ea typeface="+mn-lt"/>
                <a:cs typeface="+mn-lt"/>
              </a:rPr>
              <a:t>6) Move forward along the road to </a:t>
            </a:r>
            <a:r>
              <a:rPr lang="en-GB" sz="4000" b="1" dirty="0">
                <a:solidFill>
                  <a:srgbClr val="115755"/>
                </a:solidFill>
                <a:latin typeface="Poppins"/>
                <a:ea typeface="+mn-lt"/>
                <a:cs typeface="+mn-lt"/>
              </a:rPr>
              <a:t>net zero by 2030</a:t>
            </a:r>
            <a:r>
              <a:rPr lang="en-GB" sz="4000" dirty="0">
                <a:solidFill>
                  <a:srgbClr val="115755"/>
                </a:solidFill>
                <a:latin typeface="Poppins"/>
                <a:ea typeface="+mn-lt"/>
                <a:cs typeface="+mn-lt"/>
              </a:rPr>
              <a:t>. We don’t always need to keep the end in mind whilst we are engaging in mission. It is right to be focussed on what is in front of us and to leave the big think or long-term strategy for others. But rest assured, if you want to explore the Net Zero agenda, Eco Stepping Stones links well with it, and you the steps we take through it can </a:t>
            </a:r>
            <a:r>
              <a:rPr lang="en-GB" sz="4000" b="1" dirty="0">
                <a:solidFill>
                  <a:srgbClr val="115755"/>
                </a:solidFill>
                <a:latin typeface="Poppins"/>
                <a:ea typeface="+mn-lt"/>
                <a:cs typeface="+mn-lt"/>
              </a:rPr>
              <a:t>move us onward down a practical path</a:t>
            </a:r>
            <a:r>
              <a:rPr lang="en-GB" sz="4000" dirty="0">
                <a:solidFill>
                  <a:srgbClr val="115755"/>
                </a:solidFill>
                <a:latin typeface="Poppins"/>
                <a:ea typeface="+mn-lt"/>
                <a:cs typeface="+mn-lt"/>
              </a:rPr>
              <a:t> to reach Net Zero</a:t>
            </a:r>
          </a:p>
          <a:p>
            <a:pPr algn="l">
              <a:lnSpc>
                <a:spcPct val="107000"/>
              </a:lnSpc>
              <a:spcAft>
                <a:spcPts val="1600"/>
              </a:spcAft>
            </a:pPr>
            <a:r>
              <a:rPr lang="en-GB" sz="4000" dirty="0">
                <a:solidFill>
                  <a:srgbClr val="115755"/>
                </a:solidFill>
                <a:latin typeface="Poppins"/>
                <a:cs typeface="Segoe UI"/>
              </a:rPr>
              <a:t>7) Finally, the resource is made to shed light on, and raise awareness of things that are going on </a:t>
            </a:r>
            <a:r>
              <a:rPr lang="en-GB" sz="4000" b="1" dirty="0">
                <a:solidFill>
                  <a:srgbClr val="115755"/>
                </a:solidFill>
                <a:latin typeface="Poppins"/>
                <a:cs typeface="Segoe UI"/>
              </a:rPr>
              <a:t>outside of our contexts</a:t>
            </a:r>
            <a:r>
              <a:rPr lang="en-GB" sz="4000" dirty="0">
                <a:solidFill>
                  <a:srgbClr val="115755"/>
                </a:solidFill>
                <a:latin typeface="Poppins"/>
                <a:cs typeface="Segoe UI"/>
              </a:rPr>
              <a:t>, things that we may not have ever considered, expressed through stories that not only make the change possible, but </a:t>
            </a:r>
            <a:r>
              <a:rPr lang="en-GB" sz="4000" b="1" dirty="0">
                <a:solidFill>
                  <a:srgbClr val="115755"/>
                </a:solidFill>
                <a:latin typeface="Poppins"/>
                <a:cs typeface="Segoe UI"/>
              </a:rPr>
              <a:t>can inspire us </a:t>
            </a:r>
            <a:r>
              <a:rPr lang="en-GB" sz="4000" dirty="0">
                <a:solidFill>
                  <a:srgbClr val="115755"/>
                </a:solidFill>
                <a:latin typeface="Poppins"/>
                <a:cs typeface="Segoe UI"/>
              </a:rPr>
              <a:t>to act. </a:t>
            </a:r>
            <a:r>
              <a:rPr lang="en-GB" sz="4000" b="1" dirty="0">
                <a:solidFill>
                  <a:srgbClr val="115755"/>
                </a:solidFill>
                <a:latin typeface="Poppins"/>
                <a:cs typeface="Segoe UI"/>
              </a:rPr>
              <a:t>Connecting with people and places </a:t>
            </a:r>
            <a:r>
              <a:rPr lang="en-GB" sz="4000" dirty="0">
                <a:solidFill>
                  <a:srgbClr val="115755"/>
                </a:solidFill>
                <a:latin typeface="Poppins"/>
                <a:cs typeface="Segoe UI"/>
              </a:rPr>
              <a:t>that we’ve not encountered before, something that the eco team in the diocese are here and willing to facilitate, </a:t>
            </a:r>
            <a:r>
              <a:rPr lang="en-GB" sz="4000" b="1" dirty="0">
                <a:solidFill>
                  <a:srgbClr val="115755"/>
                </a:solidFill>
                <a:latin typeface="Poppins"/>
                <a:cs typeface="Segoe UI"/>
              </a:rPr>
              <a:t>can make the world of difference </a:t>
            </a:r>
            <a:r>
              <a:rPr lang="en-GB" sz="4000" dirty="0">
                <a:solidFill>
                  <a:srgbClr val="115755"/>
                </a:solidFill>
                <a:latin typeface="Poppins"/>
                <a:cs typeface="Segoe UI"/>
              </a:rPr>
              <a:t>to our mission communities, deanery, diocese and the region that we are in and the mission of God that we share</a:t>
            </a:r>
            <a:endParaRPr lang="en-GB" sz="4000">
              <a:latin typeface="Poppins"/>
              <a:cs typeface="Poppins"/>
            </a:endParaRPr>
          </a:p>
        </p:txBody>
      </p:sp>
    </p:spTree>
    <p:extLst>
      <p:ext uri="{BB962C8B-B14F-4D97-AF65-F5344CB8AC3E}">
        <p14:creationId xmlns:p14="http://schemas.microsoft.com/office/powerpoint/2010/main" val="332064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A Person a Holding a Plant with Soil Stock Photo">
            <a:extLst>
              <a:ext uri="{FF2B5EF4-FFF2-40B4-BE49-F238E27FC236}">
                <a16:creationId xmlns:a16="http://schemas.microsoft.com/office/drawing/2014/main" id="{84C6E633-18A0-97B4-6C2D-9890F12AF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62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rPr dirty="0">
                <a:solidFill>
                  <a:srgbClr val="115755"/>
                </a:solidFill>
              </a:rPr>
              <a:t>Eco Stepping Stones - An Introduction</a:t>
            </a:r>
          </a:p>
        </p:txBody>
      </p:sp>
      <p:pic>
        <p:nvPicPr>
          <p:cNvPr id="2" name="Picture 1" descr="A green and black cross in a pot&#10;&#10;Description automatically generated">
            <a:extLst>
              <a:ext uri="{FF2B5EF4-FFF2-40B4-BE49-F238E27FC236}">
                <a16:creationId xmlns:a16="http://schemas.microsoft.com/office/drawing/2014/main" id="{1C51D8E6-8948-67AE-2B02-B7DEE1B39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Off val="10049"/>
          </a:schemeClr>
        </a:solidFill>
        <a:effectLst/>
      </p:bgPr>
    </p:bg>
    <p:spTree>
      <p:nvGrpSpPr>
        <p:cNvPr id="1" name=""/>
        <p:cNvGrpSpPr/>
        <p:nvPr/>
      </p:nvGrpSpPr>
      <p:grpSpPr>
        <a:xfrm>
          <a:off x="0" y="0"/>
          <a:ext cx="0" cy="0"/>
          <a:chOff x="0" y="0"/>
          <a:chExt cx="0" cy="0"/>
        </a:xfrm>
      </p:grpSpPr>
      <p:sp>
        <p:nvSpPr>
          <p:cNvPr id="261" name="Eco Stepping Stones"/>
          <p:cNvSpPr txBox="1">
            <a:spLocks noGrp="1"/>
          </p:cNvSpPr>
          <p:nvPr>
            <p:ph type="title"/>
          </p:nvPr>
        </p:nvSpPr>
        <p:spPr>
          <a:prstGeom prst="rect">
            <a:avLst/>
          </a:prstGeom>
        </p:spPr>
        <p:txBody>
          <a:bodyPr/>
          <a:lstStyle>
            <a:lvl1pPr>
              <a:defRPr spc="-200"/>
            </a:lvl1pPr>
          </a:lstStyle>
          <a:p>
            <a:r>
              <a:t>4) The Sessions</a:t>
            </a:r>
          </a:p>
        </p:txBody>
      </p:sp>
      <p:sp>
        <p:nvSpPr>
          <p:cNvPr id="262" name="Feedback"/>
          <p:cNvSpPr txBox="1">
            <a:spLocks noGrp="1"/>
          </p:cNvSpPr>
          <p:nvPr>
            <p:ph type="body" sz="quarter" idx="1"/>
          </p:nvPr>
        </p:nvSpPr>
        <p:spPr>
          <a:xfrm>
            <a:off x="1206500" y="2372961"/>
            <a:ext cx="21971000" cy="934780"/>
          </a:xfrm>
          <a:prstGeom prst="rect">
            <a:avLst/>
          </a:prstGeom>
        </p:spPr>
        <p:txBody>
          <a:bodyPr>
            <a:normAutofit fontScale="92500"/>
          </a:bodyPr>
          <a:lstStyle/>
          <a:p>
            <a:r>
              <a:t>The questions, and a guide on how and where to answer them</a:t>
            </a:r>
          </a:p>
        </p:txBody>
      </p:sp>
      <p:pic>
        <p:nvPicPr>
          <p:cNvPr id="2" name="Picture 1" descr="A green and black cross in a pot&#10;&#10;Description automatically generated">
            <a:extLst>
              <a:ext uri="{FF2B5EF4-FFF2-40B4-BE49-F238E27FC236}">
                <a16:creationId xmlns:a16="http://schemas.microsoft.com/office/drawing/2014/main" id="{53368A38-C064-6D70-12DE-CE67D5C2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BAE9A8E0-ED07-FA0B-6978-905B9C6E38A2}"/>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BB17D-36A2-A0D7-09DE-F63E96A79653}"/>
              </a:ext>
            </a:extLst>
          </p:cNvPr>
          <p:cNvSpPr>
            <a:spLocks noGrp="1" noRot="1" noMove="1" noResize="1" noEditPoints="1" noAdjustHandles="1" noChangeArrowheads="1" noChangeShapeType="1"/>
          </p:cNvSpPr>
          <p:nvPr/>
        </p:nvSpPr>
        <p:spPr>
          <a:xfrm>
            <a:off x="0" y="0"/>
            <a:ext cx="24384000" cy="13716000"/>
          </a:xfrm>
          <a:prstGeom prst="rect">
            <a:avLst/>
          </a:prstGeom>
          <a:solidFill>
            <a:srgbClr val="FEF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7" name="Picture 6" descr="A green and black cross in a pot&#10;&#10;Description automatically generated">
            <a:extLst>
              <a:ext uri="{FF2B5EF4-FFF2-40B4-BE49-F238E27FC236}">
                <a16:creationId xmlns:a16="http://schemas.microsoft.com/office/drawing/2014/main" id="{DE75F361-3622-E120-5071-82DC4BFAE7C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22600920" y="244208"/>
            <a:ext cx="1630680" cy="189751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51FB3A23-3C97-FD2D-3AE5-1E647AF241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20767" y="658063"/>
            <a:ext cx="5338074" cy="1069298"/>
          </a:xfrm>
          <a:prstGeom prst="rect">
            <a:avLst/>
          </a:prstGeom>
        </p:spPr>
      </p:pic>
      <p:sp>
        <p:nvSpPr>
          <p:cNvPr id="2" name="Rectangle 1">
            <a:extLst>
              <a:ext uri="{FF2B5EF4-FFF2-40B4-BE49-F238E27FC236}">
                <a16:creationId xmlns:a16="http://schemas.microsoft.com/office/drawing/2014/main" id="{3D91AD0C-ACD4-4F2B-82B1-5DC7B9DD8AFB}"/>
              </a:ext>
            </a:extLst>
          </p:cNvPr>
          <p:cNvSpPr/>
          <p:nvPr/>
        </p:nvSpPr>
        <p:spPr>
          <a:xfrm>
            <a:off x="1897598" y="2135117"/>
            <a:ext cx="20597076" cy="8810232"/>
          </a:xfrm>
          <a:prstGeom prst="rect">
            <a:avLst/>
          </a:prstGeom>
        </p:spPr>
        <p:txBody>
          <a:bodyPr wrap="square" lIns="182880" tIns="91440" rIns="182880" bIns="91440" anchor="t">
            <a:spAutoFit/>
          </a:bodyPr>
          <a:lstStyle/>
          <a:p>
            <a:pPr algn="l">
              <a:lnSpc>
                <a:spcPct val="107000"/>
              </a:lnSpc>
              <a:spcAft>
                <a:spcPts val="1600"/>
              </a:spcAft>
            </a:pPr>
            <a:r>
              <a:rPr lang="en-GB" sz="5600" b="1" dirty="0">
                <a:solidFill>
                  <a:srgbClr val="115755"/>
                </a:solidFill>
                <a:latin typeface="Poppins"/>
                <a:cs typeface="Times New Roman"/>
              </a:rPr>
              <a:t>The questions, how and where to answer them</a:t>
            </a:r>
            <a:endParaRPr lang="en-US" dirty="0"/>
          </a:p>
          <a:p>
            <a:pPr algn="l">
              <a:lnSpc>
                <a:spcPct val="107000"/>
              </a:lnSpc>
              <a:spcAft>
                <a:spcPts val="1600"/>
              </a:spcAft>
            </a:pPr>
            <a:r>
              <a:rPr lang="en-GB" sz="4800" dirty="0">
                <a:solidFill>
                  <a:srgbClr val="115755"/>
                </a:solidFill>
                <a:latin typeface="Poppins"/>
                <a:ea typeface="+mn-lt"/>
                <a:cs typeface="+mn-lt"/>
              </a:rPr>
              <a:t>Eco Stepping Stones is a digital resource, that can be used at online or in person gatherings. The slides in this section relate to the delivery of Eco Stepping Stones and should be read in conjunction with the video resources. </a:t>
            </a:r>
          </a:p>
          <a:p>
            <a:pPr algn="l">
              <a:lnSpc>
                <a:spcPct val="107000"/>
              </a:lnSpc>
              <a:spcAft>
                <a:spcPts val="1600"/>
              </a:spcAft>
            </a:pPr>
            <a:endParaRPr lang="en-GB" sz="4800" dirty="0">
              <a:solidFill>
                <a:srgbClr val="115755"/>
              </a:solidFill>
              <a:latin typeface="Poppins"/>
              <a:cs typeface="Calibri"/>
            </a:endParaRPr>
          </a:p>
          <a:p>
            <a:pPr algn="l">
              <a:lnSpc>
                <a:spcPct val="107000"/>
              </a:lnSpc>
              <a:spcAft>
                <a:spcPts val="1600"/>
              </a:spcAft>
            </a:pPr>
            <a:r>
              <a:rPr lang="en-GB" sz="4800" dirty="0">
                <a:solidFill>
                  <a:srgbClr val="115755"/>
                </a:solidFill>
                <a:latin typeface="Poppins"/>
                <a:cs typeface="Calibri"/>
              </a:rPr>
              <a:t>These slides set out, in order, the sessions, the questions you will be asked, and offer space for recording your answers. It is possible to record answers using a paper and a pen, or maybe even post-its and flipchart paper, as part of a facilitated conversation.</a:t>
            </a:r>
          </a:p>
        </p:txBody>
      </p:sp>
    </p:spTree>
    <p:extLst>
      <p:ext uri="{BB962C8B-B14F-4D97-AF65-F5344CB8AC3E}">
        <p14:creationId xmlns:p14="http://schemas.microsoft.com/office/powerpoint/2010/main" val="2030346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ession One: A single slide overview"/>
          <p:cNvSpPr txBox="1">
            <a:spLocks noGrp="1"/>
          </p:cNvSpPr>
          <p:nvPr>
            <p:ph type="title"/>
          </p:nvPr>
        </p:nvSpPr>
        <p:spPr>
          <a:prstGeom prst="rect">
            <a:avLst/>
          </a:prstGeom>
        </p:spPr>
        <p:txBody>
          <a:bodyPr lIns="50800" tIns="50800" rIns="50800" bIns="50800" anchor="t">
            <a:normAutofit/>
          </a:bodyPr>
          <a:lstStyle/>
          <a:p>
            <a:r>
              <a:rPr dirty="0"/>
              <a:t>Session One: </a:t>
            </a:r>
          </a:p>
        </p:txBody>
      </p:sp>
      <p:pic>
        <p:nvPicPr>
          <p:cNvPr id="2" name="Picture 1" descr="A green and black cross in a pot&#10;&#10;Description automatically generated">
            <a:extLst>
              <a:ext uri="{FF2B5EF4-FFF2-40B4-BE49-F238E27FC236}">
                <a16:creationId xmlns:a16="http://schemas.microsoft.com/office/drawing/2014/main" id="{ADAF34DC-9FDA-AFF9-3066-FF118BB96E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0D83C0DE-AD63-6F30-9FA2-3D1E1B9B6270}"/>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Eco Stepping Stones"/>
          <p:cNvSpPr txBox="1">
            <a:spLocks noGrp="1"/>
          </p:cNvSpPr>
          <p:nvPr>
            <p:ph type="title"/>
          </p:nvPr>
        </p:nvSpPr>
        <p:spPr>
          <a:prstGeom prst="rect">
            <a:avLst/>
          </a:prstGeom>
        </p:spPr>
        <p:txBody>
          <a:bodyPr/>
          <a:lstStyle>
            <a:lvl1pPr>
              <a:defRPr spc="-200"/>
            </a:lvl1pPr>
          </a:lstStyle>
          <a:p>
            <a:r>
              <a:t>Initial thought…</a:t>
            </a:r>
          </a:p>
        </p:txBody>
      </p:sp>
      <p:sp>
        <p:nvSpPr>
          <p:cNvPr id="269" name="Feedback"/>
          <p:cNvSpPr txBox="1">
            <a:spLocks noGrp="1"/>
          </p:cNvSpPr>
          <p:nvPr>
            <p:ph type="body" sz="quarter" idx="1"/>
          </p:nvPr>
        </p:nvSpPr>
        <p:spPr>
          <a:xfrm>
            <a:off x="1206500" y="2372961"/>
            <a:ext cx="21971000" cy="934780"/>
          </a:xfrm>
          <a:prstGeom prst="rect">
            <a:avLst/>
          </a:prstGeom>
        </p:spPr>
        <p:txBody>
          <a:bodyPr>
            <a:normAutofit fontScale="92500"/>
          </a:bodyPr>
          <a:lstStyle>
            <a:lvl1pPr defTabSz="478790">
              <a:defRPr sz="3190"/>
            </a:lvl1pPr>
          </a:lstStyle>
          <a:p>
            <a:r>
              <a:t>Why should I think about Eco Stuff? Take a minute or two to reflect on these. Consider which if any relate to you.</a:t>
            </a:r>
          </a:p>
        </p:txBody>
      </p:sp>
      <p:sp>
        <p:nvSpPr>
          <p:cNvPr id="270" name="Slide bullet text"/>
          <p:cNvSpPr txBox="1"/>
          <p:nvPr/>
        </p:nvSpPr>
        <p:spPr>
          <a:xfrm>
            <a:off x="1206500" y="4248503"/>
            <a:ext cx="9890993"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lnSpcReduction="10000"/>
          </a:bodyPr>
          <a:lstStyle/>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People on the other side of the world are suffering</a:t>
            </a:r>
            <a:r>
              <a:rPr lang="en-GB" sz="3350" dirty="0">
                <a:solidFill>
                  <a:srgbClr val="115755"/>
                </a:solidFill>
              </a:rPr>
              <a:t> </a:t>
            </a:r>
            <a:endParaRPr lang="en-US"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If I do not act then the planet will be ruined for future generations</a:t>
            </a:r>
            <a:r>
              <a:rPr lang="en-GB" sz="3350" dirty="0">
                <a:solidFill>
                  <a:srgbClr val="115755"/>
                </a:solidFill>
              </a:rPr>
              <a:t> </a:t>
            </a:r>
            <a:endParaRPr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Nature is beautiful and we should keep it like that</a:t>
            </a:r>
            <a:r>
              <a:rPr lang="en-GB" sz="3350" dirty="0">
                <a:solidFill>
                  <a:srgbClr val="115755"/>
                </a:solidFill>
              </a:rPr>
              <a:t> </a:t>
            </a:r>
            <a:endParaRPr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God created the world.</a:t>
            </a:r>
            <a:r>
              <a:rPr lang="en-GB" sz="3350" dirty="0">
                <a:solidFill>
                  <a:srgbClr val="115755"/>
                </a:solidFill>
              </a:rPr>
              <a:t> </a:t>
            </a:r>
            <a:endParaRPr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If our environment is healthy, then so are we</a:t>
            </a: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Scripture gives us a clear mandate to care for creation</a:t>
            </a:r>
            <a:r>
              <a:rPr lang="en-GB" sz="3350" dirty="0">
                <a:solidFill>
                  <a:srgbClr val="115755"/>
                </a:solidFill>
              </a:rPr>
              <a:t> </a:t>
            </a:r>
            <a:endParaRPr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This is my mission field</a:t>
            </a:r>
            <a:r>
              <a:rPr lang="en-GB" sz="3350" dirty="0">
                <a:solidFill>
                  <a:srgbClr val="115755"/>
                </a:solidFill>
              </a:rPr>
              <a:t> </a:t>
            </a:r>
            <a:endParaRPr sz="3350" dirty="0">
              <a:solidFill>
                <a:srgbClr val="115755"/>
              </a:solidFill>
            </a:endParaRPr>
          </a:p>
          <a:p>
            <a:pPr marL="469265" indent="-469265" algn="l" defTabSz="1877520">
              <a:lnSpc>
                <a:spcPct val="72000"/>
              </a:lnSpc>
              <a:spcBef>
                <a:spcPts val="3400"/>
              </a:spcBef>
              <a:buSzPct val="123000"/>
              <a:buChar char="•"/>
              <a:defRPr sz="3387">
                <a:solidFill>
                  <a:srgbClr val="000000"/>
                </a:solidFill>
              </a:defRPr>
            </a:pPr>
            <a:r>
              <a:rPr sz="3350" dirty="0">
                <a:solidFill>
                  <a:srgbClr val="115755"/>
                </a:solidFill>
              </a:rPr>
              <a:t>If I don’t engage with this, how can I look my grandchildren in the eye?</a:t>
            </a:r>
            <a:r>
              <a:rPr lang="en-GB" sz="3350" dirty="0">
                <a:solidFill>
                  <a:srgbClr val="115755"/>
                </a:solidFill>
              </a:rPr>
              <a:t> </a:t>
            </a:r>
            <a:endParaRPr sz="3350" dirty="0">
              <a:solidFill>
                <a:srgbClr val="115755"/>
              </a:solidFill>
            </a:endParaRPr>
          </a:p>
        </p:txBody>
      </p:sp>
      <p:sp>
        <p:nvSpPr>
          <p:cNvPr id="271" name="Slide bullet text"/>
          <p:cNvSpPr txBox="1"/>
          <p:nvPr/>
        </p:nvSpPr>
        <p:spPr>
          <a:xfrm>
            <a:off x="12823154" y="4248503"/>
            <a:ext cx="9890993"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I am part of creation.</a:t>
            </a:r>
            <a:r>
              <a:rPr lang="en-GB" sz="3050" dirty="0">
                <a:solidFill>
                  <a:srgbClr val="115755"/>
                </a:solidFill>
              </a:rPr>
              <a:t> </a:t>
            </a:r>
            <a:endParaRPr lang="en-US" sz="3050">
              <a:solidFill>
                <a:srgbClr val="115755"/>
              </a:solidFill>
            </a:endParaRP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Engaging in eco mission is a non-negotiable</a:t>
            </a:r>
            <a:r>
              <a:rPr lang="en-GB" sz="3050" dirty="0">
                <a:solidFill>
                  <a:srgbClr val="115755"/>
                </a:solidFill>
              </a:rPr>
              <a:t> </a:t>
            </a:r>
            <a:endParaRPr sz="3050" dirty="0">
              <a:solidFill>
                <a:srgbClr val="115755"/>
              </a:solidFill>
            </a:endParaRP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Ecological considerations relate to everywhere and everything in our lives</a:t>
            </a: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By considering eco mission, we are opening up new ways of thinking about our parish and mission community life</a:t>
            </a: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Caring for creation is a witness to my family and friends who do not attend church</a:t>
            </a:r>
            <a:r>
              <a:rPr lang="en-GB" sz="3050" dirty="0">
                <a:solidFill>
                  <a:srgbClr val="115755"/>
                </a:solidFill>
              </a:rPr>
              <a:t> </a:t>
            </a:r>
            <a:endParaRPr sz="3050" dirty="0">
              <a:solidFill>
                <a:srgbClr val="115755"/>
              </a:solidFill>
            </a:endParaRP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I am passionate about looking after </a:t>
            </a:r>
            <a:r>
              <a:rPr lang="en-GB" sz="3050" dirty="0">
                <a:solidFill>
                  <a:srgbClr val="115755"/>
                </a:solidFill>
              </a:rPr>
              <a:t>the</a:t>
            </a:r>
            <a:r>
              <a:rPr sz="3050" dirty="0">
                <a:solidFill>
                  <a:srgbClr val="115755"/>
                </a:solidFill>
              </a:rPr>
              <a:t> environment, from the plants in my garden to the wildlife in our local parks, to the climate systems that shape our planet</a:t>
            </a:r>
          </a:p>
          <a:p>
            <a:pPr marL="426085" indent="-426085" algn="l" defTabSz="1706836">
              <a:lnSpc>
                <a:spcPct val="72000"/>
              </a:lnSpc>
              <a:spcBef>
                <a:spcPts val="3100"/>
              </a:spcBef>
              <a:buSzPct val="123000"/>
              <a:buChar char="•"/>
              <a:defRPr sz="3080">
                <a:solidFill>
                  <a:srgbClr val="000000"/>
                </a:solidFill>
              </a:defRPr>
            </a:pPr>
            <a:r>
              <a:rPr sz="3050" dirty="0">
                <a:solidFill>
                  <a:srgbClr val="115755"/>
                </a:solidFill>
              </a:rPr>
              <a:t>We have a mandate to respond to the climate crises in our parishes, mission communities, Deanery and Diocese!</a:t>
            </a:r>
            <a:r>
              <a:rPr lang="en-GB" sz="3050" dirty="0">
                <a:solidFill>
                  <a:srgbClr val="115755"/>
                </a:solidFill>
              </a:rPr>
              <a:t> </a:t>
            </a:r>
            <a:endParaRPr sz="305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18D46DAF-0B9F-4903-8DAA-F3F1D37737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90760F3F-8CC9-1E41-64DB-EF27E04468F3}"/>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Eco Stepping Stones"/>
          <p:cNvSpPr txBox="1">
            <a:spLocks noGrp="1"/>
          </p:cNvSpPr>
          <p:nvPr>
            <p:ph type="title"/>
          </p:nvPr>
        </p:nvSpPr>
        <p:spPr>
          <a:prstGeom prst="rect">
            <a:avLst/>
          </a:prstGeom>
        </p:spPr>
        <p:txBody>
          <a:bodyPr/>
          <a:lstStyle>
            <a:lvl1pPr>
              <a:defRPr spc="-200"/>
            </a:lvl1pPr>
          </a:lstStyle>
          <a:p>
            <a:r>
              <a:t>Questions</a:t>
            </a:r>
          </a:p>
        </p:txBody>
      </p:sp>
      <p:sp>
        <p:nvSpPr>
          <p:cNvPr id="274" name="Feedback"/>
          <p:cNvSpPr txBox="1">
            <a:spLocks noGrp="1"/>
          </p:cNvSpPr>
          <p:nvPr>
            <p:ph type="body" sz="quarter" idx="1"/>
          </p:nvPr>
        </p:nvSpPr>
        <p:spPr>
          <a:xfrm>
            <a:off x="1206500" y="2372961"/>
            <a:ext cx="21971000" cy="934780"/>
          </a:xfrm>
          <a:prstGeom prst="rect">
            <a:avLst/>
          </a:prstGeom>
        </p:spPr>
        <p:txBody>
          <a:bodyPr>
            <a:normAutofit fontScale="92500"/>
          </a:bodyPr>
          <a:lstStyle>
            <a:lvl1pPr defTabSz="553084">
              <a:defRPr sz="3685"/>
            </a:lvl1pPr>
          </a:lstStyle>
          <a:p>
            <a:r>
              <a:t>These are the questions from each episode. Use the space on the page to jot down your answers.</a:t>
            </a:r>
          </a:p>
        </p:txBody>
      </p:sp>
      <p:sp>
        <p:nvSpPr>
          <p:cNvPr id="275"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Q1 What did the seeds that were planted look like? We know they weren’t mustard seeds.</a:t>
            </a:r>
            <a:r>
              <a:rPr lang="en-GB" b="1" dirty="0">
                <a:solidFill>
                  <a:srgbClr val="115755"/>
                </a:solidFill>
              </a:rPr>
              <a:t> </a:t>
            </a:r>
            <a:endParaRPr lang="en-US" b="1">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Q2 How did the seeds that were planted take root and begin to grow?</a:t>
            </a:r>
            <a:r>
              <a:rPr lang="en-GB" b="1" dirty="0">
                <a:solidFill>
                  <a:srgbClr val="115755"/>
                </a:solidFill>
              </a:rPr>
              <a:t> </a:t>
            </a: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p>
        </p:txBody>
      </p:sp>
      <p:pic>
        <p:nvPicPr>
          <p:cNvPr id="2" name="Picture 1" descr="A green and black cross in a pot&#10;&#10;Description automatically generated">
            <a:extLst>
              <a:ext uri="{FF2B5EF4-FFF2-40B4-BE49-F238E27FC236}">
                <a16:creationId xmlns:a16="http://schemas.microsoft.com/office/drawing/2014/main" id="{29AE125E-B294-0D89-1F86-80E818018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C0C8ABAB-FF30-42E7-E679-2F88E2E97066}"/>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Eco Stepping Stones"/>
          <p:cNvSpPr txBox="1">
            <a:spLocks noGrp="1"/>
          </p:cNvSpPr>
          <p:nvPr>
            <p:ph type="title"/>
          </p:nvPr>
        </p:nvSpPr>
        <p:spPr>
          <a:prstGeom prst="rect">
            <a:avLst/>
          </a:prstGeom>
        </p:spPr>
        <p:txBody>
          <a:bodyPr/>
          <a:lstStyle>
            <a:lvl1pPr>
              <a:defRPr spc="-200"/>
            </a:lvl1pPr>
          </a:lstStyle>
          <a:p>
            <a:r>
              <a:t>Questions</a:t>
            </a:r>
          </a:p>
        </p:txBody>
      </p:sp>
      <p:sp>
        <p:nvSpPr>
          <p:cNvPr id="278"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279"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Q3 How does this story relate to your context? Think about the seeds that are planted and the way they begin to grow.</a:t>
            </a:r>
            <a:endParaRPr lang="en-US" b="1">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Q4 What did the seeds that were planted look like? We know they weren’t mustard seeds.</a:t>
            </a:r>
            <a:r>
              <a:rPr lang="en-GB" b="1" dirty="0"/>
              <a:t> </a:t>
            </a:r>
            <a:endParaRPr b="1"/>
          </a:p>
        </p:txBody>
      </p:sp>
      <p:pic>
        <p:nvPicPr>
          <p:cNvPr id="2" name="Picture 1" descr="A green and black cross in a pot&#10;&#10;Description automatically generated">
            <a:extLst>
              <a:ext uri="{FF2B5EF4-FFF2-40B4-BE49-F238E27FC236}">
                <a16:creationId xmlns:a16="http://schemas.microsoft.com/office/drawing/2014/main" id="{B5DE8DBC-3CB8-941F-FABA-BEE70F994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9373E8FF-9EBD-5AE5-AB17-C6710F0BFB7E}"/>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Eco Stepping Stones"/>
          <p:cNvSpPr txBox="1">
            <a:spLocks noGrp="1"/>
          </p:cNvSpPr>
          <p:nvPr>
            <p:ph type="title"/>
          </p:nvPr>
        </p:nvSpPr>
        <p:spPr>
          <a:prstGeom prst="rect">
            <a:avLst/>
          </a:prstGeom>
        </p:spPr>
        <p:txBody>
          <a:bodyPr/>
          <a:lstStyle>
            <a:lvl1pPr>
              <a:defRPr spc="-200"/>
            </a:lvl1pPr>
          </a:lstStyle>
          <a:p>
            <a:r>
              <a:t>Questions</a:t>
            </a:r>
          </a:p>
        </p:txBody>
      </p:sp>
      <p:sp>
        <p:nvSpPr>
          <p:cNvPr id="282"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283"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Q5 How did the seeds that were planted take root and begin to grow?</a:t>
            </a:r>
            <a:r>
              <a:rPr lang="en-GB" b="1" dirty="0">
                <a:solidFill>
                  <a:srgbClr val="115755"/>
                </a:solidFill>
              </a:rPr>
              <a:t> </a:t>
            </a:r>
            <a:endParaRPr lang="en-US" b="1">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b="1" dirty="0">
                <a:solidFill>
                  <a:srgbClr val="115755"/>
                </a:solidFill>
              </a:rPr>
              <a:t>Q6 How does this story relate to your context? Think about the seeds that are planted and the way they begin to grow.</a:t>
            </a:r>
          </a:p>
          <a:p>
            <a:pPr algn="l" defTabSz="457200">
              <a:lnSpc>
                <a:spcPct val="150000"/>
              </a:lnSpc>
              <a:spcBef>
                <a:spcPts val="600"/>
              </a:spcBef>
              <a:defRPr sz="1100">
                <a:solidFill>
                  <a:srgbClr val="000000"/>
                </a:solidFill>
                <a:uFill>
                  <a:solidFill>
                    <a:srgbClr val="000000"/>
                  </a:solidFill>
                </a:uFill>
                <a:latin typeface="Calibri"/>
                <a:ea typeface="Calibri"/>
                <a:cs typeface="Calibri"/>
                <a:sym typeface="Calibri"/>
              </a:defRPr>
            </a:pPr>
            <a:endParaRPr b="1" dirty="0"/>
          </a:p>
        </p:txBody>
      </p:sp>
      <p:pic>
        <p:nvPicPr>
          <p:cNvPr id="2" name="Picture 1" descr="A green and black cross in a pot&#10;&#10;Description automatically generated">
            <a:extLst>
              <a:ext uri="{FF2B5EF4-FFF2-40B4-BE49-F238E27FC236}">
                <a16:creationId xmlns:a16="http://schemas.microsoft.com/office/drawing/2014/main" id="{660A0BFB-EEDC-65C7-6A3F-4CA0994CA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489F2D18-2687-1BF5-8746-2CBD517DE6B6}"/>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ession Two: A single slide overview"/>
          <p:cNvSpPr txBox="1">
            <a:spLocks noGrp="1"/>
          </p:cNvSpPr>
          <p:nvPr>
            <p:ph type="title"/>
          </p:nvPr>
        </p:nvSpPr>
        <p:spPr>
          <a:prstGeom prst="rect">
            <a:avLst/>
          </a:prstGeom>
        </p:spPr>
        <p:txBody>
          <a:bodyPr lIns="50800" tIns="50800" rIns="50800" bIns="50800" anchor="t">
            <a:normAutofit/>
          </a:bodyPr>
          <a:lstStyle/>
          <a:p>
            <a:r>
              <a:rPr dirty="0"/>
              <a:t>Session Two</a:t>
            </a:r>
          </a:p>
        </p:txBody>
      </p:sp>
      <p:pic>
        <p:nvPicPr>
          <p:cNvPr id="2" name="Picture 1" descr="A green and black cross in a pot&#10;&#10;Description automatically generated">
            <a:extLst>
              <a:ext uri="{FF2B5EF4-FFF2-40B4-BE49-F238E27FC236}">
                <a16:creationId xmlns:a16="http://schemas.microsoft.com/office/drawing/2014/main" id="{20A1199E-BF28-CE6E-BF80-05ECFFBA2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B9A3ACF3-CFCD-38BB-C582-E5542D2A9FA5}"/>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Eco Stepping Stones"/>
          <p:cNvSpPr txBox="1">
            <a:spLocks noGrp="1"/>
          </p:cNvSpPr>
          <p:nvPr>
            <p:ph type="title"/>
          </p:nvPr>
        </p:nvSpPr>
        <p:spPr>
          <a:prstGeom prst="rect">
            <a:avLst/>
          </a:prstGeom>
        </p:spPr>
        <p:txBody>
          <a:bodyPr/>
          <a:lstStyle>
            <a:lvl1pPr>
              <a:defRPr spc="-200"/>
            </a:lvl1pPr>
          </a:lstStyle>
          <a:p>
            <a:r>
              <a:t>Questions</a:t>
            </a:r>
          </a:p>
        </p:txBody>
      </p:sp>
      <p:sp>
        <p:nvSpPr>
          <p:cNvPr id="294"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295"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Q7)</a:t>
            </a:r>
            <a:r>
              <a:rPr sz="5400" dirty="0">
                <a:solidFill>
                  <a:srgbClr val="115755"/>
                </a:solidFill>
              </a:rPr>
              <a:t> Who are you?</a:t>
            </a:r>
            <a:r>
              <a:rPr lang="en-GB" sz="5400" dirty="0">
                <a:solidFill>
                  <a:srgbClr val="115755"/>
                </a:solidFill>
              </a:rPr>
              <a:t> </a:t>
            </a:r>
            <a:endParaRPr lang="en-US" sz="540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Q8) </a:t>
            </a:r>
            <a:r>
              <a:rPr sz="5400" dirty="0">
                <a:solidFill>
                  <a:srgbClr val="115755"/>
                </a:solidFill>
              </a:rPr>
              <a:t>How do you know?</a:t>
            </a:r>
            <a:r>
              <a:rPr lang="en-GB" sz="5400" dirty="0">
                <a:solidFill>
                  <a:srgbClr val="115755"/>
                </a:solidFill>
              </a:rPr>
              <a:t> </a:t>
            </a: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b="1"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Q9) </a:t>
            </a:r>
            <a:r>
              <a:rPr sz="5400" dirty="0">
                <a:solidFill>
                  <a:srgbClr val="115755"/>
                </a:solidFill>
              </a:rPr>
              <a:t>What do you enjoy doing</a:t>
            </a:r>
            <a:r>
              <a:rPr sz="5400" dirty="0">
                <a:solidFill>
                  <a:srgbClr val="0B3736"/>
                </a:solidFill>
              </a:rPr>
              <a:t>?</a:t>
            </a:r>
            <a:r>
              <a:rPr lang="en-GB" sz="5400" dirty="0">
                <a:solidFill>
                  <a:srgbClr val="0B3736"/>
                </a:solidFill>
              </a:rPr>
              <a:t> </a:t>
            </a:r>
            <a:endParaRPr sz="5400" dirty="0">
              <a:solidFill>
                <a:srgbClr val="0B3736"/>
              </a:solidFill>
            </a:endParaRPr>
          </a:p>
          <a:p>
            <a:pPr algn="l" defTabSz="457200">
              <a:lnSpc>
                <a:spcPct val="150000"/>
              </a:lnSpc>
              <a:spcBef>
                <a:spcPts val="600"/>
              </a:spcBef>
              <a:defRPr sz="1100">
                <a:solidFill>
                  <a:srgbClr val="000000"/>
                </a:solidFill>
                <a:uFill>
                  <a:solidFill>
                    <a:srgbClr val="000000"/>
                  </a:solidFill>
                </a:uFill>
                <a:latin typeface="Calibri"/>
                <a:ea typeface="Calibri"/>
                <a:cs typeface="Calibri"/>
                <a:sym typeface="Calibri"/>
              </a:defRPr>
            </a:pPr>
            <a:endParaRPr sz="1400" b="1" dirty="0">
              <a:solidFill>
                <a:srgbClr val="0B3736"/>
              </a:solidFill>
            </a:endParaRPr>
          </a:p>
        </p:txBody>
      </p:sp>
      <p:pic>
        <p:nvPicPr>
          <p:cNvPr id="2" name="Picture 1" descr="A green and black cross in a pot&#10;&#10;Description automatically generated">
            <a:extLst>
              <a:ext uri="{FF2B5EF4-FFF2-40B4-BE49-F238E27FC236}">
                <a16:creationId xmlns:a16="http://schemas.microsoft.com/office/drawing/2014/main" id="{0653F428-9648-C776-7CE7-828E1E2B29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D00CCE64-0A7A-C773-1056-8373E423B298}"/>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Eco Stepping Stones"/>
          <p:cNvSpPr txBox="1">
            <a:spLocks noGrp="1"/>
          </p:cNvSpPr>
          <p:nvPr>
            <p:ph type="title"/>
          </p:nvPr>
        </p:nvSpPr>
        <p:spPr>
          <a:prstGeom prst="rect">
            <a:avLst/>
          </a:prstGeom>
        </p:spPr>
        <p:txBody>
          <a:bodyPr/>
          <a:lstStyle>
            <a:lvl1pPr>
              <a:defRPr spc="-200"/>
            </a:lvl1pPr>
          </a:lstStyle>
          <a:p>
            <a:r>
              <a:t>Questions</a:t>
            </a:r>
          </a:p>
        </p:txBody>
      </p:sp>
      <p:sp>
        <p:nvSpPr>
          <p:cNvPr id="298"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299"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Q10</a:t>
            </a:r>
            <a:r>
              <a:rPr lang="en-GB" sz="5400" b="1" dirty="0">
                <a:solidFill>
                  <a:srgbClr val="115755"/>
                </a:solidFill>
              </a:rPr>
              <a:t>)</a:t>
            </a:r>
            <a:r>
              <a:rPr sz="5400" b="1" dirty="0">
                <a:solidFill>
                  <a:srgbClr val="115755"/>
                </a:solidFill>
              </a:rPr>
              <a:t> </a:t>
            </a:r>
            <a:r>
              <a:rPr sz="5400" dirty="0">
                <a:solidFill>
                  <a:srgbClr val="115755"/>
                </a:solidFill>
              </a:rPr>
              <a:t>What do you notice about this use of space?</a:t>
            </a:r>
            <a:r>
              <a:rPr lang="en-GB" sz="5400" dirty="0">
                <a:solidFill>
                  <a:srgbClr val="115755"/>
                </a:solidFill>
              </a:rPr>
              <a:t> </a:t>
            </a:r>
            <a:endParaRPr lang="en-US" sz="540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Q11</a:t>
            </a:r>
            <a:r>
              <a:rPr lang="en-GB" sz="5400" b="1" dirty="0">
                <a:solidFill>
                  <a:srgbClr val="115755"/>
                </a:solidFill>
              </a:rPr>
              <a:t>)</a:t>
            </a:r>
            <a:r>
              <a:rPr sz="5400" b="1" dirty="0">
                <a:solidFill>
                  <a:srgbClr val="115755"/>
                </a:solidFill>
              </a:rPr>
              <a:t> </a:t>
            </a:r>
            <a:r>
              <a:rPr sz="5400" dirty="0">
                <a:solidFill>
                  <a:srgbClr val="115755"/>
                </a:solidFill>
              </a:rPr>
              <a:t>What opportunities for discipleship does this kind of space offer?</a:t>
            </a:r>
            <a:r>
              <a:rPr lang="en-GB" sz="5400" dirty="0">
                <a:solidFill>
                  <a:srgbClr val="115755"/>
                </a:solidFill>
              </a:rPr>
              <a:t> </a:t>
            </a:r>
            <a:endParaRPr sz="540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FAA45609-4DAB-EB13-E64F-AC4C01ACA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E688ED3A-E2AA-7873-1F88-124684CE8091}"/>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rPr dirty="0">
                <a:solidFill>
                  <a:srgbClr val="115755"/>
                </a:solidFill>
              </a:rPr>
              <a:t>Before we begin…</a:t>
            </a:r>
          </a:p>
        </p:txBody>
      </p:sp>
      <p:sp>
        <p:nvSpPr>
          <p:cNvPr id="160" name="Feedback"/>
          <p:cNvSpPr txBox="1">
            <a:spLocks noGrp="1"/>
          </p:cNvSpPr>
          <p:nvPr>
            <p:ph type="body" idx="1"/>
          </p:nvPr>
        </p:nvSpPr>
        <p:spPr>
          <a:xfrm>
            <a:off x="1355912" y="2830160"/>
            <a:ext cx="21672176" cy="10206088"/>
          </a:xfrm>
          <a:prstGeom prst="rect">
            <a:avLst/>
          </a:prstGeom>
        </p:spPr>
        <p:txBody>
          <a:bodyPr>
            <a:normAutofit fontScale="92500"/>
          </a:bodyPr>
          <a:lstStyle/>
          <a:p>
            <a:pPr>
              <a:defRPr b="0"/>
            </a:pPr>
            <a:r>
              <a:rPr dirty="0">
                <a:solidFill>
                  <a:srgbClr val="0B3736"/>
                </a:solidFill>
              </a:rPr>
              <a:t>Do you </a:t>
            </a:r>
            <a:r>
              <a:rPr dirty="0" err="1">
                <a:solidFill>
                  <a:srgbClr val="0B3736"/>
                </a:solidFill>
              </a:rPr>
              <a:t>recognise</a:t>
            </a:r>
            <a:r>
              <a:rPr dirty="0">
                <a:solidFill>
                  <a:srgbClr val="0B3736"/>
                </a:solidFill>
              </a:rPr>
              <a:t> that the Global Climate Crisis is taking place?</a:t>
            </a:r>
          </a:p>
          <a:p>
            <a:pPr>
              <a:defRPr b="0"/>
            </a:pPr>
            <a:r>
              <a:rPr dirty="0">
                <a:solidFill>
                  <a:srgbClr val="0B3736"/>
                </a:solidFill>
              </a:rPr>
              <a:t>Do you know that we have a collective mandate to respond?</a:t>
            </a:r>
          </a:p>
          <a:p>
            <a:pPr>
              <a:defRPr b="0"/>
            </a:pPr>
            <a:r>
              <a:rPr dirty="0">
                <a:solidFill>
                  <a:srgbClr val="0B3736"/>
                </a:solidFill>
              </a:rPr>
              <a:t>Do you agree that we have an individual responsibility to act?</a:t>
            </a:r>
          </a:p>
          <a:p>
            <a:pPr>
              <a:defRPr b="0"/>
            </a:pPr>
            <a:r>
              <a:rPr dirty="0">
                <a:solidFill>
                  <a:srgbClr val="0B3736"/>
                </a:solidFill>
              </a:rPr>
              <a:t>Can you see that God’s call to seek the Kingdom of God is in lock step with a clear response to the Climate Crisis?</a:t>
            </a:r>
          </a:p>
          <a:p>
            <a:pPr>
              <a:defRPr b="0"/>
            </a:pPr>
            <a:r>
              <a:rPr dirty="0">
                <a:solidFill>
                  <a:srgbClr val="0B3736"/>
                </a:solidFill>
              </a:rPr>
              <a:t>Can you see that each small thing we do can make a big difference? </a:t>
            </a:r>
          </a:p>
          <a:p>
            <a:pPr>
              <a:defRPr b="0"/>
            </a:pPr>
            <a:r>
              <a:rPr dirty="0">
                <a:solidFill>
                  <a:srgbClr val="0B3736"/>
                </a:solidFill>
              </a:rPr>
              <a:t>Are you looking for different and creative ways to take your first step, or even your next step? </a:t>
            </a:r>
          </a:p>
          <a:p>
            <a:pPr>
              <a:defRPr b="0"/>
            </a:pPr>
            <a:endParaRPr dirty="0">
              <a:solidFill>
                <a:srgbClr val="0B3736"/>
              </a:solidFill>
            </a:endParaRPr>
          </a:p>
          <a:p>
            <a:r>
              <a:rPr dirty="0">
                <a:solidFill>
                  <a:srgbClr val="0B3736"/>
                </a:solidFill>
              </a:rPr>
              <a:t>If you answer YES to any of these questions, welcome to the Eco Stepping Stones journey. We have an exciting road ahead… </a:t>
            </a:r>
          </a:p>
        </p:txBody>
      </p:sp>
      <p:pic>
        <p:nvPicPr>
          <p:cNvPr id="2" name="Picture 1" descr="A green and black cross in a pot&#10;&#10;Description automatically generated">
            <a:extLst>
              <a:ext uri="{FF2B5EF4-FFF2-40B4-BE49-F238E27FC236}">
                <a16:creationId xmlns:a16="http://schemas.microsoft.com/office/drawing/2014/main" id="{C1DF2DBC-67B0-6B6C-8513-7D573D8D85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Eco Stepping Stones"/>
          <p:cNvSpPr txBox="1">
            <a:spLocks noGrp="1"/>
          </p:cNvSpPr>
          <p:nvPr>
            <p:ph type="title"/>
          </p:nvPr>
        </p:nvSpPr>
        <p:spPr>
          <a:prstGeom prst="rect">
            <a:avLst/>
          </a:prstGeom>
        </p:spPr>
        <p:txBody>
          <a:bodyPr/>
          <a:lstStyle>
            <a:lvl1pPr>
              <a:defRPr spc="-200"/>
            </a:lvl1pPr>
          </a:lstStyle>
          <a:p>
            <a:r>
              <a:t>Questions</a:t>
            </a:r>
          </a:p>
        </p:txBody>
      </p:sp>
      <p:sp>
        <p:nvSpPr>
          <p:cNvPr id="302"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303" name="Slide bullet text"/>
          <p:cNvSpPr txBox="1"/>
          <p:nvPr/>
        </p:nvSpPr>
        <p:spPr>
          <a:xfrm>
            <a:off x="1206500" y="4248503"/>
            <a:ext cx="21971000" cy="8297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Q12</a:t>
            </a:r>
            <a:r>
              <a:rPr sz="5400" dirty="0">
                <a:solidFill>
                  <a:srgbClr val="115755"/>
                </a:solidFill>
              </a:rPr>
              <a:t> How does this story relate to your context? Think about it in terms of how you open up spaces in which discipleship can take place.</a:t>
            </a:r>
            <a:endParaRPr lang="en-US" sz="540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Q13</a:t>
            </a:r>
            <a:r>
              <a:rPr sz="5400" dirty="0">
                <a:solidFill>
                  <a:srgbClr val="115755"/>
                </a:solidFill>
              </a:rPr>
              <a:t> What do you notice about this use of space?</a:t>
            </a:r>
            <a:r>
              <a:rPr lang="en-GB" sz="5400" dirty="0">
                <a:solidFill>
                  <a:srgbClr val="115755"/>
                </a:solidFill>
              </a:rPr>
              <a:t> </a:t>
            </a:r>
            <a:endParaRPr sz="540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717CF718-5196-974F-7284-DFD58A6BEF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2E72E38C-83A9-0764-E87B-81B764AB7E26}"/>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Eco Stepping Stones"/>
          <p:cNvSpPr txBox="1">
            <a:spLocks noGrp="1"/>
          </p:cNvSpPr>
          <p:nvPr>
            <p:ph type="title"/>
          </p:nvPr>
        </p:nvSpPr>
        <p:spPr>
          <a:prstGeom prst="rect">
            <a:avLst/>
          </a:prstGeom>
        </p:spPr>
        <p:txBody>
          <a:bodyPr/>
          <a:lstStyle>
            <a:lvl1pPr>
              <a:defRPr spc="-200"/>
            </a:lvl1pPr>
          </a:lstStyle>
          <a:p>
            <a:r>
              <a:t>Questions</a:t>
            </a:r>
          </a:p>
        </p:txBody>
      </p:sp>
      <p:sp>
        <p:nvSpPr>
          <p:cNvPr id="306"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307"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dirty="0">
                <a:solidFill>
                  <a:srgbClr val="115755"/>
                </a:solidFill>
              </a:rPr>
              <a:t>Q14 What opportunities for discipleship does this kind of space offer?</a:t>
            </a:r>
            <a:r>
              <a:rPr lang="en-GB" dirty="0">
                <a:solidFill>
                  <a:srgbClr val="115755"/>
                </a:solidFill>
              </a:rPr>
              <a:t> </a:t>
            </a:r>
            <a:endParaRPr lang="en-US">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dirty="0">
                <a:solidFill>
                  <a:srgbClr val="115755"/>
                </a:solidFill>
              </a:rPr>
              <a:t>Q15 How does this story relate to your context? Think about it in terms of how you open up spaces in which discipleship can take place</a:t>
            </a:r>
          </a:p>
        </p:txBody>
      </p:sp>
      <p:pic>
        <p:nvPicPr>
          <p:cNvPr id="2" name="Picture 1" descr="A green and black cross in a pot&#10;&#10;Description automatically generated">
            <a:extLst>
              <a:ext uri="{FF2B5EF4-FFF2-40B4-BE49-F238E27FC236}">
                <a16:creationId xmlns:a16="http://schemas.microsoft.com/office/drawing/2014/main" id="{9963531E-82C3-B8D6-2024-A10776534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3B965A9D-CF93-D1B6-F1F6-065BD182CE95}"/>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ession Three: A single slide overview"/>
          <p:cNvSpPr txBox="1">
            <a:spLocks noGrp="1"/>
          </p:cNvSpPr>
          <p:nvPr>
            <p:ph type="title"/>
          </p:nvPr>
        </p:nvSpPr>
        <p:spPr>
          <a:prstGeom prst="rect">
            <a:avLst/>
          </a:prstGeom>
        </p:spPr>
        <p:txBody>
          <a:bodyPr lIns="50800" tIns="50800" rIns="50800" bIns="50800" anchor="t">
            <a:normAutofit/>
          </a:bodyPr>
          <a:lstStyle/>
          <a:p>
            <a:r>
              <a:rPr dirty="0"/>
              <a:t>Session Three</a:t>
            </a:r>
          </a:p>
        </p:txBody>
      </p:sp>
      <p:pic>
        <p:nvPicPr>
          <p:cNvPr id="2" name="Picture 1" descr="A green and black cross in a pot&#10;&#10;Description automatically generated">
            <a:extLst>
              <a:ext uri="{FF2B5EF4-FFF2-40B4-BE49-F238E27FC236}">
                <a16:creationId xmlns:a16="http://schemas.microsoft.com/office/drawing/2014/main" id="{E9D91CD3-19A7-5802-0FF4-BE01BBD4D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C69823F9-5DE8-8ED0-5A3A-C454D2EE4923}"/>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Eco Stepping Stones"/>
          <p:cNvSpPr txBox="1">
            <a:spLocks noGrp="1"/>
          </p:cNvSpPr>
          <p:nvPr>
            <p:ph type="title"/>
          </p:nvPr>
        </p:nvSpPr>
        <p:spPr>
          <a:prstGeom prst="rect">
            <a:avLst/>
          </a:prstGeom>
        </p:spPr>
        <p:txBody>
          <a:bodyPr/>
          <a:lstStyle>
            <a:lvl1pPr>
              <a:defRPr spc="-200"/>
            </a:lvl1pPr>
          </a:lstStyle>
          <a:p>
            <a:r>
              <a:t>Can I really do this?</a:t>
            </a:r>
          </a:p>
        </p:txBody>
      </p:sp>
      <p:sp>
        <p:nvSpPr>
          <p:cNvPr id="318" name="Feedback"/>
          <p:cNvSpPr txBox="1">
            <a:spLocks noGrp="1"/>
          </p:cNvSpPr>
          <p:nvPr>
            <p:ph type="body" sz="quarter" idx="1"/>
          </p:nvPr>
        </p:nvSpPr>
        <p:spPr>
          <a:xfrm>
            <a:off x="1206500" y="2372961"/>
            <a:ext cx="21971000" cy="934780"/>
          </a:xfrm>
          <a:prstGeom prst="rect">
            <a:avLst/>
          </a:prstGeom>
        </p:spPr>
        <p:txBody>
          <a:bodyPr/>
          <a:lstStyle/>
          <a:p>
            <a:r>
              <a:t>What skills and experience are relevant to eco mission?</a:t>
            </a:r>
          </a:p>
        </p:txBody>
      </p:sp>
      <p:sp>
        <p:nvSpPr>
          <p:cNvPr id="319" name="Slide bullet text"/>
          <p:cNvSpPr txBox="1"/>
          <p:nvPr/>
        </p:nvSpPr>
        <p:spPr>
          <a:xfrm>
            <a:off x="1206500" y="4248503"/>
            <a:ext cx="9890993"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Having a conversation</a:t>
            </a:r>
            <a:r>
              <a:rPr lang="en-GB" sz="4000" dirty="0">
                <a:solidFill>
                  <a:srgbClr val="115755"/>
                </a:solidFill>
              </a:rPr>
              <a:t> </a:t>
            </a:r>
            <a:endParaRPr lang="en-US" sz="4000" dirty="0">
              <a:solidFill>
                <a:srgbClr val="115755"/>
              </a:solidFill>
            </a:endParaRP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Caring about others</a:t>
            </a:r>
          </a:p>
          <a:p>
            <a:pPr marL="554355" indent="-554355" algn="l" defTabSz="2218887">
              <a:lnSpc>
                <a:spcPct val="72000"/>
              </a:lnSpc>
              <a:spcBef>
                <a:spcPts val="4000"/>
              </a:spcBef>
              <a:buSzPct val="123000"/>
              <a:buChar char="•"/>
              <a:defRPr sz="4004">
                <a:solidFill>
                  <a:srgbClr val="000000"/>
                </a:solidFill>
              </a:defRPr>
            </a:pPr>
            <a:r>
              <a:rPr sz="4000" err="1">
                <a:solidFill>
                  <a:srgbClr val="115755"/>
                </a:solidFill>
              </a:rPr>
              <a:t>Organising</a:t>
            </a:r>
            <a:r>
              <a:rPr sz="4000" dirty="0">
                <a:solidFill>
                  <a:srgbClr val="115755"/>
                </a:solidFill>
              </a:rPr>
              <a:t> a referral</a:t>
            </a: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Holding a party</a:t>
            </a:r>
            <a:r>
              <a:rPr lang="en-GB" sz="4000" dirty="0">
                <a:solidFill>
                  <a:srgbClr val="115755"/>
                </a:solidFill>
              </a:rPr>
              <a:t> </a:t>
            </a:r>
            <a:endParaRPr sz="4000" dirty="0">
              <a:solidFill>
                <a:srgbClr val="115755"/>
              </a:solidFill>
            </a:endParaRP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Sorting the admin; emails, schedules </a:t>
            </a:r>
            <a:r>
              <a:rPr sz="4000" err="1">
                <a:solidFill>
                  <a:srgbClr val="115755"/>
                </a:solidFill>
              </a:rPr>
              <a:t>etc</a:t>
            </a:r>
            <a:endParaRPr sz="4000">
              <a:solidFill>
                <a:srgbClr val="115755"/>
              </a:solidFill>
            </a:endParaRP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Reading up on or researching complex subjects</a:t>
            </a:r>
            <a:r>
              <a:rPr lang="en-GB" sz="4000" dirty="0">
                <a:solidFill>
                  <a:srgbClr val="115755"/>
                </a:solidFill>
              </a:rPr>
              <a:t> </a:t>
            </a:r>
            <a:endParaRPr sz="4000" dirty="0">
              <a:solidFill>
                <a:srgbClr val="115755"/>
              </a:solidFill>
            </a:endParaRP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Being an enthusiastic person</a:t>
            </a:r>
            <a:r>
              <a:rPr lang="en-GB" sz="4000" dirty="0">
                <a:solidFill>
                  <a:srgbClr val="115755"/>
                </a:solidFill>
              </a:rPr>
              <a:t> </a:t>
            </a:r>
            <a:endParaRPr sz="4000" dirty="0">
              <a:solidFill>
                <a:srgbClr val="115755"/>
              </a:solidFill>
            </a:endParaRPr>
          </a:p>
          <a:p>
            <a:pPr marL="554355" indent="-554355" algn="l" defTabSz="2218887">
              <a:lnSpc>
                <a:spcPct val="72000"/>
              </a:lnSpc>
              <a:spcBef>
                <a:spcPts val="4000"/>
              </a:spcBef>
              <a:buSzPct val="123000"/>
              <a:buChar char="•"/>
              <a:defRPr sz="4004">
                <a:solidFill>
                  <a:srgbClr val="000000"/>
                </a:solidFill>
              </a:defRPr>
            </a:pPr>
            <a:r>
              <a:rPr sz="4000" dirty="0">
                <a:solidFill>
                  <a:srgbClr val="115755"/>
                </a:solidFill>
              </a:rPr>
              <a:t>Rallying people to get involved</a:t>
            </a:r>
            <a:r>
              <a:rPr lang="en-GB" sz="4000" dirty="0">
                <a:solidFill>
                  <a:srgbClr val="0B3736"/>
                </a:solidFill>
              </a:rPr>
              <a:t> </a:t>
            </a:r>
            <a:endParaRPr sz="4000" dirty="0">
              <a:solidFill>
                <a:srgbClr val="0B3736"/>
              </a:solidFill>
            </a:endParaRPr>
          </a:p>
        </p:txBody>
      </p:sp>
      <p:sp>
        <p:nvSpPr>
          <p:cNvPr id="320" name="Slide bullet text"/>
          <p:cNvSpPr txBox="1"/>
          <p:nvPr/>
        </p:nvSpPr>
        <p:spPr>
          <a:xfrm>
            <a:off x="12823154" y="4248503"/>
            <a:ext cx="9890993"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lnSpcReduction="10000"/>
          </a:bodyPr>
          <a:lstStyle/>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Simply being aware of the world around you</a:t>
            </a:r>
            <a:r>
              <a:rPr lang="en-GB" sz="3650" dirty="0">
                <a:solidFill>
                  <a:srgbClr val="115755"/>
                </a:solidFill>
              </a:rPr>
              <a:t> </a:t>
            </a:r>
            <a:endParaRPr lang="en-US" sz="3650" dirty="0">
              <a:solidFill>
                <a:srgbClr val="115755"/>
              </a:solidFill>
            </a:endParaRPr>
          </a:p>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Having friends or family who live overseas</a:t>
            </a:r>
          </a:p>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Working in a sector that is responding to the Net Zero policy (</a:t>
            </a:r>
            <a:r>
              <a:rPr sz="3650" err="1">
                <a:solidFill>
                  <a:srgbClr val="115755"/>
                </a:solidFill>
              </a:rPr>
              <a:t>pst</a:t>
            </a:r>
            <a:r>
              <a:rPr sz="3650" dirty="0">
                <a:solidFill>
                  <a:srgbClr val="115755"/>
                </a:solidFill>
              </a:rPr>
              <a:t>… that’s all of them!)</a:t>
            </a:r>
          </a:p>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Project management</a:t>
            </a:r>
            <a:r>
              <a:rPr lang="en-GB" sz="3650" dirty="0">
                <a:solidFill>
                  <a:srgbClr val="115755"/>
                </a:solidFill>
              </a:rPr>
              <a:t> </a:t>
            </a:r>
            <a:endParaRPr sz="3650" dirty="0">
              <a:solidFill>
                <a:srgbClr val="115755"/>
              </a:solidFill>
            </a:endParaRPr>
          </a:p>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Fundraising</a:t>
            </a:r>
            <a:r>
              <a:rPr lang="en-GB" sz="3650" dirty="0">
                <a:solidFill>
                  <a:srgbClr val="115755"/>
                </a:solidFill>
              </a:rPr>
              <a:t> </a:t>
            </a:r>
            <a:endParaRPr sz="3650" dirty="0">
              <a:solidFill>
                <a:srgbClr val="115755"/>
              </a:solidFill>
            </a:endParaRPr>
          </a:p>
          <a:p>
            <a:pPr marL="511810" indent="-511810" algn="l" defTabSz="2048203">
              <a:lnSpc>
                <a:spcPct val="72000"/>
              </a:lnSpc>
              <a:spcBef>
                <a:spcPts val="3700"/>
              </a:spcBef>
              <a:buSzPct val="123000"/>
              <a:buChar char="•"/>
              <a:defRPr sz="3696">
                <a:solidFill>
                  <a:srgbClr val="000000"/>
                </a:solidFill>
              </a:defRPr>
            </a:pPr>
            <a:r>
              <a:rPr sz="3650" dirty="0">
                <a:solidFill>
                  <a:srgbClr val="115755"/>
                </a:solidFill>
              </a:rPr>
              <a:t>Being in relationship with God and all that he created (this isn’t a skill, but it is a deeply enriching experience)</a:t>
            </a:r>
          </a:p>
          <a:p>
            <a:pPr marL="511810" indent="-511810" algn="l" defTabSz="2048203">
              <a:lnSpc>
                <a:spcPct val="72000"/>
              </a:lnSpc>
              <a:spcBef>
                <a:spcPts val="3700"/>
              </a:spcBef>
              <a:buSzPct val="123000"/>
              <a:buChar char="•"/>
              <a:defRPr sz="3696" b="1">
                <a:solidFill>
                  <a:srgbClr val="000000"/>
                </a:solidFill>
              </a:defRPr>
            </a:pPr>
            <a:r>
              <a:rPr sz="3650" dirty="0">
                <a:solidFill>
                  <a:srgbClr val="115755"/>
                </a:solidFill>
              </a:rPr>
              <a:t>This is not an exhaustive list… feel free to add your own</a:t>
            </a:r>
          </a:p>
        </p:txBody>
      </p:sp>
      <p:pic>
        <p:nvPicPr>
          <p:cNvPr id="2" name="Picture 1" descr="A green and black cross in a pot&#10;&#10;Description automatically generated">
            <a:extLst>
              <a:ext uri="{FF2B5EF4-FFF2-40B4-BE49-F238E27FC236}">
                <a16:creationId xmlns:a16="http://schemas.microsoft.com/office/drawing/2014/main" id="{8F6E3FF4-230E-381A-B73E-8FDE5F948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F8F5BF82-73DF-B778-B2A2-CF668825F9BF}"/>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Eco Stepping Stones"/>
          <p:cNvSpPr txBox="1">
            <a:spLocks noGrp="1"/>
          </p:cNvSpPr>
          <p:nvPr>
            <p:ph type="title"/>
          </p:nvPr>
        </p:nvSpPr>
        <p:spPr>
          <a:prstGeom prst="rect">
            <a:avLst/>
          </a:prstGeom>
        </p:spPr>
        <p:txBody>
          <a:bodyPr/>
          <a:lstStyle>
            <a:lvl1pPr>
              <a:defRPr spc="-200"/>
            </a:lvl1pPr>
          </a:lstStyle>
          <a:p>
            <a:r>
              <a:t>Questions</a:t>
            </a:r>
          </a:p>
        </p:txBody>
      </p:sp>
      <p:sp>
        <p:nvSpPr>
          <p:cNvPr id="323"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324"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Q16</a:t>
            </a:r>
            <a:r>
              <a:rPr sz="5400" dirty="0">
                <a:solidFill>
                  <a:srgbClr val="115755"/>
                </a:solidFill>
              </a:rPr>
              <a:t> What were the range of skills and experience on offer?</a:t>
            </a:r>
            <a:r>
              <a:rPr lang="en-GB" sz="5400" dirty="0">
                <a:solidFill>
                  <a:srgbClr val="115755"/>
                </a:solidFill>
              </a:rPr>
              <a:t> </a:t>
            </a:r>
            <a:endParaRPr lang="en-US" sz="540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5400" dirty="0">
              <a:solidFill>
                <a:srgbClr val="115755"/>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5400" b="1" dirty="0">
                <a:solidFill>
                  <a:srgbClr val="115755"/>
                </a:solidFill>
              </a:rPr>
              <a:t>Q17</a:t>
            </a:r>
            <a:r>
              <a:rPr sz="5400" dirty="0">
                <a:solidFill>
                  <a:srgbClr val="115755"/>
                </a:solidFill>
              </a:rPr>
              <a:t> What difference do you think this is making in the community it serves?</a:t>
            </a:r>
            <a:r>
              <a:rPr lang="en-GB" sz="5400" dirty="0">
                <a:solidFill>
                  <a:srgbClr val="115755"/>
                </a:solidFill>
              </a:rPr>
              <a:t> </a:t>
            </a:r>
            <a:endParaRPr sz="540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E25BED1C-0880-7BC0-BCD5-D9D9EE640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6FF8D200-86DB-6B18-2151-E89F5755F89C}"/>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Eco Stepping Stones"/>
          <p:cNvSpPr txBox="1">
            <a:spLocks noGrp="1"/>
          </p:cNvSpPr>
          <p:nvPr>
            <p:ph type="title"/>
          </p:nvPr>
        </p:nvSpPr>
        <p:spPr>
          <a:prstGeom prst="rect">
            <a:avLst/>
          </a:prstGeom>
        </p:spPr>
        <p:txBody>
          <a:bodyPr/>
          <a:lstStyle>
            <a:lvl1pPr>
              <a:defRPr spc="-200"/>
            </a:lvl1pPr>
          </a:lstStyle>
          <a:p>
            <a:r>
              <a:t>Questions</a:t>
            </a:r>
          </a:p>
        </p:txBody>
      </p:sp>
      <p:sp>
        <p:nvSpPr>
          <p:cNvPr id="327"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328"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lvl="1"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r>
              <a:rPr sz="4800" b="1" dirty="0">
                <a:solidFill>
                  <a:srgbClr val="115755"/>
                </a:solidFill>
              </a:rPr>
              <a:t>Q18 </a:t>
            </a:r>
            <a:r>
              <a:rPr sz="4800" dirty="0">
                <a:solidFill>
                  <a:srgbClr val="115755"/>
                </a:solidFill>
              </a:rPr>
              <a:t>How does this story relate to your context?</a:t>
            </a:r>
            <a:r>
              <a:rPr lang="en-GB" sz="4800" dirty="0">
                <a:solidFill>
                  <a:srgbClr val="115755"/>
                </a:solidFill>
              </a:rPr>
              <a:t> </a:t>
            </a:r>
            <a:endParaRPr lang="en-US" sz="4800">
              <a:solidFill>
                <a:srgbClr val="115755"/>
              </a:solidFill>
            </a:endParaRP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endParaRPr sz="4800" dirty="0">
              <a:solidFill>
                <a:srgbClr val="115755"/>
              </a:solidFill>
            </a:endParaRP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endParaRPr sz="4800" b="1" dirty="0">
              <a:solidFill>
                <a:srgbClr val="115755"/>
              </a:solidFill>
            </a:endParaRP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endParaRPr sz="4800" b="1" dirty="0">
              <a:solidFill>
                <a:srgbClr val="115755"/>
              </a:solidFill>
            </a:endParaRP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r>
              <a:rPr sz="4800" b="1" dirty="0">
                <a:solidFill>
                  <a:srgbClr val="115755"/>
                </a:solidFill>
              </a:rPr>
              <a:t>Q19 </a:t>
            </a:r>
            <a:r>
              <a:rPr sz="4800" dirty="0">
                <a:solidFill>
                  <a:srgbClr val="115755"/>
                </a:solidFill>
              </a:rPr>
              <a:t>What do you notice about the different types of service in this story</a:t>
            </a:r>
            <a:r>
              <a:rPr sz="4800" dirty="0">
                <a:solidFill>
                  <a:srgbClr val="0B3736"/>
                </a:solidFill>
              </a:rPr>
              <a:t>?</a:t>
            </a: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endParaRPr sz="4800" dirty="0">
              <a:solidFill>
                <a:srgbClr val="0B3736"/>
              </a:solidFill>
            </a:endParaRPr>
          </a:p>
          <a:p>
            <a:pPr algn="l" defTabSz="420623">
              <a:lnSpc>
                <a:spcPct val="150000"/>
              </a:lnSpc>
              <a:spcBef>
                <a:spcPts val="500"/>
              </a:spcBef>
              <a:defRPr sz="4048">
                <a:solidFill>
                  <a:srgbClr val="000000"/>
                </a:solidFill>
                <a:uFill>
                  <a:solidFill>
                    <a:srgbClr val="000000"/>
                  </a:solidFill>
                </a:uFill>
                <a:latin typeface="Calibri"/>
                <a:ea typeface="Calibri"/>
                <a:cs typeface="Calibri"/>
                <a:sym typeface="Calibri"/>
              </a:defRPr>
            </a:pPr>
            <a:endParaRPr sz="4800" b="1" dirty="0">
              <a:solidFill>
                <a:srgbClr val="0B3736"/>
              </a:solidFill>
            </a:endParaRPr>
          </a:p>
        </p:txBody>
      </p:sp>
      <p:pic>
        <p:nvPicPr>
          <p:cNvPr id="2" name="Picture 1" descr="A green and black cross in a pot&#10;&#10;Description automatically generated">
            <a:extLst>
              <a:ext uri="{FF2B5EF4-FFF2-40B4-BE49-F238E27FC236}">
                <a16:creationId xmlns:a16="http://schemas.microsoft.com/office/drawing/2014/main" id="{747370C2-E60B-39DB-0F10-392BF6A49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BCFAA902-9B66-0EA2-F498-55A31BB32ADB}"/>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Eco Stepping Stones"/>
          <p:cNvSpPr txBox="1">
            <a:spLocks noGrp="1"/>
          </p:cNvSpPr>
          <p:nvPr>
            <p:ph type="title"/>
          </p:nvPr>
        </p:nvSpPr>
        <p:spPr>
          <a:prstGeom prst="rect">
            <a:avLst/>
          </a:prstGeom>
        </p:spPr>
        <p:txBody>
          <a:bodyPr/>
          <a:lstStyle>
            <a:lvl1pPr>
              <a:defRPr spc="-200"/>
            </a:lvl1pPr>
          </a:lstStyle>
          <a:p>
            <a:r>
              <a:t>Questions</a:t>
            </a:r>
          </a:p>
        </p:txBody>
      </p:sp>
      <p:sp>
        <p:nvSpPr>
          <p:cNvPr id="331" name="Feedback"/>
          <p:cNvSpPr txBox="1">
            <a:spLocks noGrp="1"/>
          </p:cNvSpPr>
          <p:nvPr>
            <p:ph type="body" sz="quarter" idx="1"/>
          </p:nvPr>
        </p:nvSpPr>
        <p:spPr>
          <a:xfrm>
            <a:off x="1206500" y="2372961"/>
            <a:ext cx="21971000" cy="934780"/>
          </a:xfrm>
          <a:prstGeom prst="rect">
            <a:avLst/>
          </a:prstGeom>
        </p:spPr>
        <p:txBody>
          <a:bodyPr lIns="45718" tIns="45718" rIns="45718" bIns="45718" numCol="1" spcCol="38100" anchor="t">
            <a:normAutofit fontScale="92500"/>
          </a:bodyPr>
          <a:lstStyle>
            <a:lvl1pPr defTabSz="544830">
              <a:defRPr sz="3630"/>
            </a:lvl1pPr>
          </a:lstStyle>
          <a:p>
            <a:r>
              <a:rPr sz="3600" dirty="0"/>
              <a:t>These are the questions from each episode. Use the space on the page to jot down your answers</a:t>
            </a:r>
            <a:r>
              <a:rPr lang="en-GB" sz="3600" dirty="0"/>
              <a:t>.</a:t>
            </a:r>
            <a:endParaRPr dirty="0"/>
          </a:p>
        </p:txBody>
      </p:sp>
      <p:sp>
        <p:nvSpPr>
          <p:cNvPr id="332" name="Slide bullet text"/>
          <p:cNvSpPr txBo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4800" b="1" dirty="0">
                <a:solidFill>
                  <a:srgbClr val="0B3736"/>
                </a:solidFill>
              </a:rPr>
              <a:t>Q20</a:t>
            </a:r>
            <a:r>
              <a:rPr sz="4800" dirty="0">
                <a:solidFill>
                  <a:srgbClr val="0B3736"/>
                </a:solidFill>
              </a:rPr>
              <a:t> What opportunities for service by others does this open up?</a:t>
            </a:r>
            <a:r>
              <a:rPr lang="en-GB" sz="4800" dirty="0">
                <a:solidFill>
                  <a:srgbClr val="0B3736"/>
                </a:solidFill>
              </a:rPr>
              <a:t> </a:t>
            </a:r>
            <a:endParaRPr lang="en-US" sz="4800" dirty="0">
              <a:solidFill>
                <a:srgbClr val="0B3736"/>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4800" dirty="0">
              <a:solidFill>
                <a:srgbClr val="0B3736"/>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endParaRPr sz="4800" dirty="0">
              <a:solidFill>
                <a:srgbClr val="0B3736"/>
              </a:solidFill>
            </a:endParaRPr>
          </a:p>
          <a:p>
            <a:pPr algn="l" defTabSz="457200">
              <a:lnSpc>
                <a:spcPct val="150000"/>
              </a:lnSpc>
              <a:spcBef>
                <a:spcPts val="600"/>
              </a:spcBef>
              <a:defRPr sz="4400">
                <a:solidFill>
                  <a:srgbClr val="000000"/>
                </a:solidFill>
                <a:uFill>
                  <a:solidFill>
                    <a:srgbClr val="000000"/>
                  </a:solidFill>
                </a:uFill>
                <a:latin typeface="Calibri"/>
                <a:ea typeface="Calibri"/>
                <a:cs typeface="Calibri"/>
                <a:sym typeface="Calibri"/>
              </a:defRPr>
            </a:pPr>
            <a:r>
              <a:rPr sz="4800" b="1" dirty="0">
                <a:solidFill>
                  <a:srgbClr val="0B3736"/>
                </a:solidFill>
              </a:rPr>
              <a:t>Q21</a:t>
            </a:r>
            <a:r>
              <a:rPr sz="4800" dirty="0">
                <a:solidFill>
                  <a:srgbClr val="0B3736"/>
                </a:solidFill>
              </a:rPr>
              <a:t> How does this story relate to your context? Think about the seeds planted in session one, and the discipleship encouraged in session two. Finally, consider what this means for the service you might engage in.</a:t>
            </a:r>
          </a:p>
        </p:txBody>
      </p:sp>
      <p:pic>
        <p:nvPicPr>
          <p:cNvPr id="2" name="Picture 1" descr="A green and black cross in a pot&#10;&#10;Description automatically generated">
            <a:extLst>
              <a:ext uri="{FF2B5EF4-FFF2-40B4-BE49-F238E27FC236}">
                <a16:creationId xmlns:a16="http://schemas.microsoft.com/office/drawing/2014/main" id="{B2C33B10-C248-5BEC-7AAF-3BE6EA659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8CED0AA5-E2B5-390F-C3EC-B147E03871B2}"/>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Bishop of Bolton, Rt Rev Dr Matthew Porter - Lead Bishop in Diocese of Manchester for Environmental Matters"/>
          <p:cNvSpPr txBox="1">
            <a:spLocks noGrp="1"/>
          </p:cNvSpPr>
          <p:nvPr>
            <p:ph type="body" sz="quarter" idx="1"/>
          </p:nvPr>
        </p:nvSpPr>
        <p:spPr>
          <a:xfrm>
            <a:off x="4476001" y="10675453"/>
            <a:ext cx="15431998" cy="1665084"/>
          </a:xfrm>
          <a:prstGeom prst="rect">
            <a:avLst/>
          </a:prstGeom>
        </p:spPr>
        <p:txBody>
          <a:bodyPr lIns="45718" tIns="45718" rIns="45718" bIns="45718" numCol="1" spcCol="38100" anchor="t">
            <a:normAutofit/>
          </a:bodyPr>
          <a:lstStyle/>
          <a:p>
            <a:pPr algn="ctr"/>
            <a:r>
              <a:rPr dirty="0">
                <a:solidFill>
                  <a:srgbClr val="0B3736"/>
                </a:solidFill>
              </a:rPr>
              <a:t>Bishop of Bolton, Rt Rev Dr Matthew Porter </a:t>
            </a:r>
            <a:r>
              <a:rPr dirty="0">
                <a:solidFill>
                  <a:srgbClr val="C7D92D"/>
                </a:solidFill>
              </a:rPr>
              <a:t>- Lead Bishop in Diocese of Manchester for Environmental Matters </a:t>
            </a:r>
            <a:endParaRPr lang="en-US"/>
          </a:p>
        </p:txBody>
      </p:sp>
      <p:sp>
        <p:nvSpPr>
          <p:cNvPr id="339" name="Body Level One…"/>
          <p:cNvSpPr txBox="1">
            <a:spLocks noGrp="1"/>
          </p:cNvSpPr>
          <p:nvPr>
            <p:ph type="body" idx="21"/>
          </p:nvPr>
        </p:nvSpPr>
        <p:spPr>
          <a:xfrm>
            <a:off x="1753923" y="1882533"/>
            <a:ext cx="20876154" cy="81703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marL="0" indent="0" algn="ctr" defTabSz="420623">
              <a:lnSpc>
                <a:spcPct val="100000"/>
              </a:lnSpc>
              <a:defRPr sz="7820" i="1" spc="0">
                <a:latin typeface="Arial"/>
                <a:ea typeface="Arial"/>
                <a:cs typeface="Arial"/>
                <a:sym typeface="Arial"/>
              </a:defRPr>
            </a:pPr>
            <a:r>
              <a:t>“The present climate crisis is reminding us that we've not always taken creation care seriously and there is much work for us all to do. We can still make a difference and we must, especially as we journey to Net Zero by 2030. Eco Stepping Stones is a great resource to help us in this…”</a:t>
            </a:r>
          </a:p>
        </p:txBody>
      </p:sp>
      <p:pic>
        <p:nvPicPr>
          <p:cNvPr id="2" name="Picture 1" descr="A green and black cross in a pot&#10;&#10;Description automatically generated">
            <a:extLst>
              <a:ext uri="{FF2B5EF4-FFF2-40B4-BE49-F238E27FC236}">
                <a16:creationId xmlns:a16="http://schemas.microsoft.com/office/drawing/2014/main" id="{CC6A1918-13E2-105A-693A-1958D54F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F1F682EE-68DC-44A9-068C-1A5075C7CAA1}"/>
              </a:ext>
            </a:extLst>
          </p:cNvPr>
          <p:cNvSpPr/>
          <p:nvPr/>
        </p:nvSpPr>
        <p:spPr>
          <a:xfrm>
            <a:off x="0" y="13411200"/>
            <a:ext cx="24384000" cy="304800"/>
          </a:xfrm>
          <a:prstGeom prst="rect">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Off val="8676"/>
          </a:schemeClr>
        </a:solidFill>
        <a:effectLst/>
      </p:bgPr>
    </p:bg>
    <p:spTree>
      <p:nvGrpSpPr>
        <p:cNvPr id="1" name=""/>
        <p:cNvGrpSpPr/>
        <p:nvPr/>
      </p:nvGrpSpPr>
      <p:grpSpPr>
        <a:xfrm>
          <a:off x="0" y="0"/>
          <a:ext cx="0" cy="0"/>
          <a:chOff x="0" y="0"/>
          <a:chExt cx="0" cy="0"/>
        </a:xfrm>
      </p:grpSpPr>
      <p:sp>
        <p:nvSpPr>
          <p:cNvPr id="341" name="Eco Stepping Stones"/>
          <p:cNvSpPr txBox="1">
            <a:spLocks noGrp="1"/>
          </p:cNvSpPr>
          <p:nvPr>
            <p:ph type="title"/>
          </p:nvPr>
        </p:nvSpPr>
        <p:spPr>
          <a:prstGeom prst="rect">
            <a:avLst/>
          </a:prstGeom>
        </p:spPr>
        <p:txBody>
          <a:bodyPr/>
          <a:lstStyle>
            <a:lvl1pPr>
              <a:defRPr spc="-200"/>
            </a:lvl1pPr>
          </a:lstStyle>
          <a:p>
            <a:r>
              <a:t>5) Course Theory</a:t>
            </a:r>
          </a:p>
        </p:txBody>
      </p:sp>
      <p:sp>
        <p:nvSpPr>
          <p:cNvPr id="342" name="Course theory"/>
          <p:cNvSpPr txBox="1">
            <a:spLocks noGrp="1"/>
          </p:cNvSpPr>
          <p:nvPr>
            <p:ph type="body" sz="quarter" idx="1"/>
          </p:nvPr>
        </p:nvSpPr>
        <p:spPr>
          <a:xfrm>
            <a:off x="1206500" y="2372961"/>
            <a:ext cx="21971000" cy="934780"/>
          </a:xfrm>
          <a:prstGeom prst="rect">
            <a:avLst/>
          </a:prstGeom>
        </p:spPr>
        <p:txBody>
          <a:bodyPr/>
          <a:lstStyle/>
          <a:p>
            <a:r>
              <a:t>Some of the ideas that underpin Eco Stepping Stones</a:t>
            </a:r>
          </a:p>
        </p:txBody>
      </p:sp>
      <p:pic>
        <p:nvPicPr>
          <p:cNvPr id="2" name="Picture 1" descr="A green and black cross in a pot&#10;&#10;Description automatically generated">
            <a:extLst>
              <a:ext uri="{FF2B5EF4-FFF2-40B4-BE49-F238E27FC236}">
                <a16:creationId xmlns:a16="http://schemas.microsoft.com/office/drawing/2014/main" id="{41BF46FF-2E90-F463-2CFD-BD57A88CE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7F6D6C2C-89A8-728D-6FB7-A91D1F1CBE1A}"/>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45" name="Course theory - Leadership"/>
          <p:cNvSpPr txBox="1">
            <a:spLocks noGrp="1"/>
          </p:cNvSpPr>
          <p:nvPr>
            <p:ph type="body" sz="quarter" idx="1"/>
          </p:nvPr>
        </p:nvSpPr>
        <p:spPr>
          <a:xfrm>
            <a:off x="1206500" y="2372961"/>
            <a:ext cx="21971000" cy="934780"/>
          </a:xfrm>
          <a:prstGeom prst="rect">
            <a:avLst/>
          </a:prstGeom>
        </p:spPr>
        <p:txBody>
          <a:bodyPr/>
          <a:lstStyle/>
          <a:p>
            <a:r>
              <a:t>Course theory - Leadership</a:t>
            </a:r>
          </a:p>
        </p:txBody>
      </p:sp>
      <p:sp>
        <p:nvSpPr>
          <p:cNvPr id="346" name="We are seeking to promote and encourage the formation of lay leadership rooted in every day activities. We are not trying to tell people what to do, but rather we are seeking to encourage people to be confident in being themselves and bringing that to th"/>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a:bodyPr>
          <a:lstStyle/>
          <a:p>
            <a:r>
              <a:rPr dirty="0"/>
              <a:t>We are seeking to promote and encourage the formation of lay leadership rooted in </a:t>
            </a:r>
            <a:r>
              <a:rPr lang="en-GB" dirty="0"/>
              <a:t>everyday</a:t>
            </a:r>
            <a:r>
              <a:rPr dirty="0"/>
              <a:t> activities. We are not trying to tell people what to do, but rather we are seeking to encourage people to be confident in being themselves and bringing that to the things that they do.</a:t>
            </a:r>
            <a:endParaRPr lang="en-US" dirty="0"/>
          </a:p>
          <a:p>
            <a:r>
              <a:rPr lang="en-GB" dirty="0"/>
              <a:t>There are 5</a:t>
            </a:r>
            <a:r>
              <a:rPr dirty="0"/>
              <a:t> Principles underpinning the resource and the process we are working through</a:t>
            </a:r>
            <a:r>
              <a:rPr lang="en-GB" dirty="0"/>
              <a:t>. They are, Freedom, Relationship, Service, Affect and Authenticity. A little more about what is meant by these principles is explained over the page.</a:t>
            </a:r>
          </a:p>
        </p:txBody>
      </p:sp>
      <p:pic>
        <p:nvPicPr>
          <p:cNvPr id="2" name="Picture 1" descr="A green and black cross in a pot&#10;&#10;Description automatically generated">
            <a:extLst>
              <a:ext uri="{FF2B5EF4-FFF2-40B4-BE49-F238E27FC236}">
                <a16:creationId xmlns:a16="http://schemas.microsoft.com/office/drawing/2014/main" id="{93A2EB75-D009-3D4E-20B7-760AD98AA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358979C4-5CD6-F936-1E83-92BAD6CA2856}"/>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atthew: Chapter 13, verses 31-32"/>
          <p:cNvSpPr txBox="1">
            <a:spLocks noGrp="1"/>
          </p:cNvSpPr>
          <p:nvPr>
            <p:ph type="body" sz="quarter" idx="1"/>
          </p:nvPr>
        </p:nvSpPr>
        <p:spPr>
          <a:xfrm>
            <a:off x="2091973" y="8946802"/>
            <a:ext cx="20200054" cy="636980"/>
          </a:xfrm>
          <a:prstGeom prst="rect">
            <a:avLst/>
          </a:prstGeom>
        </p:spPr>
        <p:txBody>
          <a:bodyPr>
            <a:normAutofit lnSpcReduction="10000"/>
          </a:bodyPr>
          <a:lstStyle/>
          <a:p>
            <a:r>
              <a:rPr dirty="0">
                <a:solidFill>
                  <a:srgbClr val="115755"/>
                </a:solidFill>
              </a:rPr>
              <a:t>Matthew: Chapter 13, verses 31-32</a:t>
            </a:r>
          </a:p>
        </p:txBody>
      </p:sp>
      <p:sp>
        <p:nvSpPr>
          <p:cNvPr id="163" name="Body Level One…"/>
          <p:cNvSpPr txBox="1">
            <a:spLocks noGrp="1"/>
          </p:cNvSpPr>
          <p:nvPr>
            <p:ph type="body" idx="21"/>
          </p:nvPr>
        </p:nvSpPr>
        <p:spPr>
          <a:xfrm>
            <a:off x="1784846" y="4482659"/>
            <a:ext cx="20876154" cy="383628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7500" lnSpcReduction="20000"/>
          </a:bodyPr>
          <a:lstStyle>
            <a:lvl1pPr marL="310134" indent="-198578" defTabSz="1609303">
              <a:defRPr sz="5610" i="1" spc="-132">
                <a:latin typeface="+mj-lt"/>
                <a:ea typeface="+mj-ea"/>
                <a:cs typeface="+mj-cs"/>
                <a:sym typeface="Helvetica Neue"/>
              </a:defRPr>
            </a:lvl1pPr>
          </a:lstStyle>
          <a:p>
            <a:pPr>
              <a:lnSpc>
                <a:spcPct val="160000"/>
              </a:lnSpc>
            </a:pPr>
            <a:r>
              <a:rPr spc="0" dirty="0">
                <a:solidFill>
                  <a:srgbClr val="0B3736"/>
                </a:solidFill>
              </a:rPr>
              <a:t>“The kingdom of heaven is like a mustard seed, which [they] took and planted in [their] field. Though it is the smallest of seeds, yet when it grows, it is the largest of garden plants and becomes a tree, so that the birds can come and perch in its branches”</a:t>
            </a:r>
          </a:p>
        </p:txBody>
      </p:sp>
      <p:pic>
        <p:nvPicPr>
          <p:cNvPr id="2" name="Picture 1" descr="A green and black cross in a pot&#10;&#10;Description automatically generated">
            <a:extLst>
              <a:ext uri="{FF2B5EF4-FFF2-40B4-BE49-F238E27FC236}">
                <a16:creationId xmlns:a16="http://schemas.microsoft.com/office/drawing/2014/main" id="{CD6C1EF2-2180-9262-80E0-CBDC95AF5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49" name="Course theory - Leadership"/>
          <p:cNvSpPr txBox="1">
            <a:spLocks noGrp="1"/>
          </p:cNvSpPr>
          <p:nvPr>
            <p:ph type="body" sz="quarter" idx="1"/>
          </p:nvPr>
        </p:nvSpPr>
        <p:spPr>
          <a:xfrm>
            <a:off x="1206500" y="2372961"/>
            <a:ext cx="21971000" cy="934780"/>
          </a:xfrm>
          <a:prstGeom prst="rect">
            <a:avLst/>
          </a:prstGeom>
        </p:spPr>
        <p:txBody>
          <a:bodyPr/>
          <a:lstStyle/>
          <a:p>
            <a:r>
              <a:t>Course theory - Leadership</a:t>
            </a:r>
          </a:p>
        </p:txBody>
      </p:sp>
      <p:sp>
        <p:nvSpPr>
          <p:cNvPr id="350" name="Freedom: the potential we have within us and the ability we have to make that real and tangible. Put another way, taking responsibility, and sharing the fullest possible expression of our personalit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402336" indent="-402336" defTabSz="1609303">
              <a:spcBef>
                <a:spcPts val="2900"/>
              </a:spcBef>
              <a:defRPr sz="3100" b="1"/>
            </a:pPr>
            <a:r>
              <a:t>Freedom: </a:t>
            </a:r>
            <a:r>
              <a:rPr b="0"/>
              <a:t>the potential we have within us and the ability we have to make that real and tangible. Put another way, taking responsibility, and sharing the fullest possible expression of our personality.</a:t>
            </a:r>
          </a:p>
          <a:p>
            <a:pPr marL="402336" indent="-402336" defTabSz="1609303">
              <a:spcBef>
                <a:spcPts val="2900"/>
              </a:spcBef>
              <a:defRPr sz="3100" b="1"/>
            </a:pPr>
            <a:r>
              <a:t>Relationship: </a:t>
            </a:r>
            <a:r>
              <a:rPr b="0"/>
              <a:t>we are in a relationship with everyone and everything, from the people we love to the places we live, to the rest of the world as we see it. Relationships help us to understand the freedom that we have positively, in terms of freedom for others, as opposed to Freedom from others.</a:t>
            </a:r>
          </a:p>
          <a:p>
            <a:pPr marL="402336" indent="-402336" defTabSz="1609303">
              <a:spcBef>
                <a:spcPts val="2900"/>
              </a:spcBef>
              <a:defRPr sz="3100" b="1"/>
            </a:pPr>
            <a:r>
              <a:t>Service: </a:t>
            </a:r>
            <a:r>
              <a:rPr b="0"/>
              <a:t>expressing freedom, in relationship with others is service. Simply put, it is the stuff that we do. To serve is to bring ourselves to a task in a way that is for others. We can think of service as incarnation; becoming, through our actions, who we are called to be.</a:t>
            </a:r>
          </a:p>
          <a:p>
            <a:pPr marL="402336" indent="-402336" defTabSz="1609303">
              <a:spcBef>
                <a:spcPts val="2900"/>
              </a:spcBef>
              <a:defRPr sz="3100" b="1"/>
            </a:pPr>
            <a:r>
              <a:t>Affect: </a:t>
            </a:r>
            <a:r>
              <a:rPr b="0"/>
              <a:t>The principle of affect is a guide to be aware of and sensitive to everything around us. We can have an affect on each other, on our environment and likewise, our environment can have an affect on us. Think about the affect of what we do as we do it.</a:t>
            </a:r>
          </a:p>
          <a:p>
            <a:pPr marL="402336" indent="-402336" defTabSz="1609303">
              <a:spcBef>
                <a:spcPts val="2900"/>
              </a:spcBef>
              <a:defRPr sz="3100" b="1"/>
            </a:pPr>
            <a:r>
              <a:t>Authenticity: </a:t>
            </a:r>
            <a:r>
              <a:rPr b="0"/>
              <a:t>finally, we should consider if the freedom we are sharing through relationship with others, and expressing through service that is affective and affected by what is around us, fits within a wider story. This is not an inward sense of authenticity that we decide upon for ourselves, but an outward question for others to answer about whether what we are doing is truly hopeful and hope filled.</a:t>
            </a:r>
          </a:p>
        </p:txBody>
      </p:sp>
      <p:pic>
        <p:nvPicPr>
          <p:cNvPr id="2" name="Picture 1" descr="A green and black cross in a pot&#10;&#10;Description automatically generated">
            <a:extLst>
              <a:ext uri="{FF2B5EF4-FFF2-40B4-BE49-F238E27FC236}">
                <a16:creationId xmlns:a16="http://schemas.microsoft.com/office/drawing/2014/main" id="{5B64EA88-CA82-3719-AC15-BD0980D47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DADE0D78-7DF9-BC44-46D7-79B1696963D7}"/>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53" name="Course theory - Stories"/>
          <p:cNvSpPr txBox="1">
            <a:spLocks noGrp="1"/>
          </p:cNvSpPr>
          <p:nvPr>
            <p:ph type="body" sz="quarter" idx="1"/>
          </p:nvPr>
        </p:nvSpPr>
        <p:spPr>
          <a:xfrm>
            <a:off x="1206500" y="2372961"/>
            <a:ext cx="21971000" cy="934780"/>
          </a:xfrm>
          <a:prstGeom prst="rect">
            <a:avLst/>
          </a:prstGeom>
        </p:spPr>
        <p:txBody>
          <a:bodyPr/>
          <a:lstStyle/>
          <a:p>
            <a:r>
              <a:t>Course theory - Stories</a:t>
            </a:r>
          </a:p>
        </p:txBody>
      </p:sp>
      <p:sp>
        <p:nvSpPr>
          <p:cNvPr id="354" name="Metaphor - The series is premised on the metaphor of producing good fruit, which Jesus uses in the Sermon on the Mount (Matthew ch7 v16 and v20).…"/>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pPr marL="591311" indent="-591311" defTabSz="2365187">
              <a:spcBef>
                <a:spcPts val="4300"/>
              </a:spcBef>
              <a:defRPr sz="4600" b="1"/>
            </a:pPr>
            <a:r>
              <a:t>Metaphor</a:t>
            </a:r>
            <a:r>
              <a:rPr b="0"/>
              <a:t> - The series is premised on the metaphor of producing good fruit, which Jesus uses in the Sermon on the Mount (Matthew ch7 v16 and v20).</a:t>
            </a:r>
          </a:p>
          <a:p>
            <a:pPr marL="591311" indent="-591311" defTabSz="2365187">
              <a:spcBef>
                <a:spcPts val="4300"/>
              </a:spcBef>
              <a:defRPr sz="4600" b="1"/>
            </a:pPr>
            <a:r>
              <a:t>Process </a:t>
            </a:r>
            <a:r>
              <a:rPr b="0"/>
              <a:t>- The premise for the metaphor is that the seed is planted, it is nurtured and grown. Jesus opens this up through a variety of ways, which gives theological depth, should people wish to explore it.</a:t>
            </a:r>
          </a:p>
          <a:p>
            <a:pPr marL="591311" indent="-591311" defTabSz="2365187">
              <a:spcBef>
                <a:spcPts val="4300"/>
              </a:spcBef>
              <a:defRPr sz="4600" b="1"/>
            </a:pPr>
            <a:r>
              <a:t>Pattern </a:t>
            </a:r>
            <a:r>
              <a:rPr b="0"/>
              <a:t>- This is the pattern we are offering in the stories that are shared in the series and that people can develop during the course.</a:t>
            </a:r>
          </a:p>
          <a:p>
            <a:pPr marL="591311" indent="-591311" defTabSz="2365187">
              <a:spcBef>
                <a:spcPts val="4300"/>
              </a:spcBef>
              <a:defRPr sz="4600" b="1"/>
            </a:pPr>
            <a:r>
              <a:t>Practice </a:t>
            </a:r>
            <a:r>
              <a:rPr b="0"/>
              <a:t>- The seed planted and the fruit that grows are rooted in relationships, the roles and responsibilities we take on, the things that motivate us, the way that we care for creation, the things we give our time to and the partnerships we form.  </a:t>
            </a:r>
          </a:p>
        </p:txBody>
      </p:sp>
      <p:pic>
        <p:nvPicPr>
          <p:cNvPr id="2" name="Picture 1" descr="A green and black cross in a pot&#10;&#10;Description automatically generated">
            <a:extLst>
              <a:ext uri="{FF2B5EF4-FFF2-40B4-BE49-F238E27FC236}">
                <a16:creationId xmlns:a16="http://schemas.microsoft.com/office/drawing/2014/main" id="{59C9AD02-E2E5-2EC9-947E-251630356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9F4EC6F6-EB2D-72FA-4AA1-4BA285FFBDF1}"/>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57" name="Course theory - Small actions that make a big difference"/>
          <p:cNvSpPr txBox="1">
            <a:spLocks noGrp="1"/>
          </p:cNvSpPr>
          <p:nvPr>
            <p:ph type="body" sz="quarter" idx="1"/>
          </p:nvPr>
        </p:nvSpPr>
        <p:spPr>
          <a:xfrm>
            <a:off x="1206500" y="2372961"/>
            <a:ext cx="21971000" cy="934780"/>
          </a:xfrm>
          <a:prstGeom prst="rect">
            <a:avLst/>
          </a:prstGeom>
        </p:spPr>
        <p:txBody>
          <a:bodyPr/>
          <a:lstStyle/>
          <a:p>
            <a:r>
              <a:t>Course theory - Small actions that make a big difference</a:t>
            </a:r>
          </a:p>
        </p:txBody>
      </p:sp>
      <p:sp>
        <p:nvSpPr>
          <p:cNvPr id="358" name="Plant: The stories we are hearing are deliberately simple and accessible. What we are talking about is not complicated. At the very least people can copy what they hear, but the purpose here is to inspire action in our own contex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defRPr b="1"/>
            </a:pPr>
            <a:r>
              <a:t>Plant:</a:t>
            </a:r>
            <a:r>
              <a:rPr b="0"/>
              <a:t> The stories we are hearing are deliberately simple and accessible. What we are talking about is not complicated. At the very least people can copy what they hear, but the purpose here is to inspire action in our own contexts.</a:t>
            </a:r>
          </a:p>
          <a:p>
            <a:pPr>
              <a:defRPr b="1"/>
            </a:pPr>
            <a:r>
              <a:t>Nurture: </a:t>
            </a:r>
            <a:r>
              <a:rPr b="0"/>
              <a:t>The idea is to encourage participants to focus on things they can do, not things they can’t or that feel too big or too much. Everything counts.</a:t>
            </a:r>
          </a:p>
          <a:p>
            <a:pPr>
              <a:defRPr b="1"/>
            </a:pPr>
            <a:r>
              <a:t>Grow: </a:t>
            </a:r>
            <a:r>
              <a:rPr b="0"/>
              <a:t>The stories we are sharing are not finished. These stories are continuing on and growing. This leaves space for us to imagine what might come next, and what things might look like in our context. </a:t>
            </a:r>
          </a:p>
        </p:txBody>
      </p:sp>
      <p:pic>
        <p:nvPicPr>
          <p:cNvPr id="2" name="Picture 1" descr="A green and black cross in a pot&#10;&#10;Description automatically generated">
            <a:extLst>
              <a:ext uri="{FF2B5EF4-FFF2-40B4-BE49-F238E27FC236}">
                <a16:creationId xmlns:a16="http://schemas.microsoft.com/office/drawing/2014/main" id="{A75A1884-87A9-70D6-BB92-0491FECBB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27057D85-29CD-7A19-0D2C-B53D8B98D454}"/>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he approach to leadership we are using has been grown locally and sourced from diverse communities in the north west of England. You are joining over 1200 people who have already helped to coproduce this approach and are committed to seeking hope for t"/>
          <p:cNvSpPr txBox="1">
            <a:spLocks noGrp="1"/>
          </p:cNvSpPr>
          <p:nvPr>
            <p:ph type="body" idx="1"/>
          </p:nvPr>
        </p:nvSpPr>
        <p:spPr>
          <a:xfrm>
            <a:off x="1206500" y="3313485"/>
            <a:ext cx="21971000" cy="6735279"/>
          </a:xfrm>
          <a:prstGeom prst="rect">
            <a:avLst/>
          </a:prstGeom>
        </p:spPr>
        <p:txBody>
          <a:bodyPr>
            <a:normAutofit lnSpcReduction="10000"/>
          </a:bodyPr>
          <a:lstStyle>
            <a:lvl1pPr defTabSz="2121354">
              <a:defRPr sz="7394" b="0" i="1" spc="-73"/>
            </a:lvl1pPr>
          </a:lstStyle>
          <a:p>
            <a:r>
              <a:rPr sz="7350" dirty="0"/>
              <a:t>“The approach to leadership we are using has been grown locally and sourced from diverse communities in the north west of England. You are joining over </a:t>
            </a:r>
            <a:r>
              <a:rPr lang="en-GB" sz="7350" dirty="0"/>
              <a:t>nearly 1500 </a:t>
            </a:r>
            <a:r>
              <a:rPr sz="7350" dirty="0"/>
              <a:t>people who have already helped to coproduce this approach and are committed to seeking hope for the future, by letting their small actions make a big difference”</a:t>
            </a:r>
            <a:r>
              <a:rPr lang="en-GB" sz="7350" dirty="0"/>
              <a:t> </a:t>
            </a:r>
            <a:endParaRPr/>
          </a:p>
        </p:txBody>
      </p:sp>
      <p:sp>
        <p:nvSpPr>
          <p:cNvPr id="361" name="Fact information"/>
          <p:cNvSpPr txBox="1">
            <a:spLocks noGrp="1"/>
          </p:cNvSpPr>
          <p:nvPr>
            <p:ph type="body" idx="21"/>
          </p:nvPr>
        </p:nvSpPr>
        <p:spPr>
          <a:xfrm>
            <a:off x="4880371" y="10835673"/>
            <a:ext cx="14623258"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lvl1pPr defTabSz="553084">
              <a:defRPr sz="3685"/>
            </a:lvl1pPr>
          </a:lstStyle>
          <a:p>
            <a:r>
              <a:t>Dr Matthew Barber-Rowell, Founder of Curating Spaces of Hope</a:t>
            </a:r>
          </a:p>
        </p:txBody>
      </p:sp>
      <p:pic>
        <p:nvPicPr>
          <p:cNvPr id="2" name="Picture 1" descr="A green and black cross in a pot&#10;&#10;Description automatically generated">
            <a:extLst>
              <a:ext uri="{FF2B5EF4-FFF2-40B4-BE49-F238E27FC236}">
                <a16:creationId xmlns:a16="http://schemas.microsoft.com/office/drawing/2014/main" id="{B0460CD7-2C5C-E64A-AE8C-ED37153B4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082C3E59-0701-FA63-CA56-567B43773AAF}"/>
              </a:ext>
            </a:extLst>
          </p:cNvPr>
          <p:cNvSpPr/>
          <p:nvPr/>
        </p:nvSpPr>
        <p:spPr>
          <a:xfrm>
            <a:off x="0" y="13411200"/>
            <a:ext cx="24384000" cy="304800"/>
          </a:xfrm>
          <a:prstGeom prst="rect">
            <a:avLst/>
          </a:prstGeom>
          <a:solidFill>
            <a:schemeClr val="accent5">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Off val="9264"/>
          </a:schemeClr>
        </a:solidFill>
        <a:effectLst/>
      </p:bgPr>
    </p:bg>
    <p:spTree>
      <p:nvGrpSpPr>
        <p:cNvPr id="1" name=""/>
        <p:cNvGrpSpPr/>
        <p:nvPr/>
      </p:nvGrpSpPr>
      <p:grpSpPr>
        <a:xfrm>
          <a:off x="0" y="0"/>
          <a:ext cx="0" cy="0"/>
          <a:chOff x="0" y="0"/>
          <a:chExt cx="0" cy="0"/>
        </a:xfrm>
      </p:grpSpPr>
      <p:sp>
        <p:nvSpPr>
          <p:cNvPr id="363" name="Eco Stepping Stones"/>
          <p:cNvSpPr txBox="1">
            <a:spLocks noGrp="1"/>
          </p:cNvSpPr>
          <p:nvPr>
            <p:ph type="title"/>
          </p:nvPr>
        </p:nvSpPr>
        <p:spPr>
          <a:prstGeom prst="rect">
            <a:avLst/>
          </a:prstGeom>
        </p:spPr>
        <p:txBody>
          <a:bodyPr/>
          <a:lstStyle>
            <a:lvl1pPr>
              <a:defRPr spc="-200"/>
            </a:lvl1pPr>
          </a:lstStyle>
          <a:p>
            <a:r>
              <a:t>6) Course Coaching</a:t>
            </a:r>
          </a:p>
        </p:txBody>
      </p:sp>
      <p:sp>
        <p:nvSpPr>
          <p:cNvPr id="364" name="Course Coaching"/>
          <p:cNvSpPr txBox="1">
            <a:spLocks noGrp="1"/>
          </p:cNvSpPr>
          <p:nvPr>
            <p:ph type="body" sz="quarter" idx="1"/>
          </p:nvPr>
        </p:nvSpPr>
        <p:spPr>
          <a:xfrm>
            <a:off x="1206500" y="2372961"/>
            <a:ext cx="21971000" cy="934780"/>
          </a:xfrm>
          <a:prstGeom prst="rect">
            <a:avLst/>
          </a:prstGeom>
        </p:spPr>
        <p:txBody>
          <a:bodyPr/>
          <a:lstStyle/>
          <a:p>
            <a:r>
              <a:t>A basic guide through the Eco Stepping Stones Process</a:t>
            </a:r>
          </a:p>
        </p:txBody>
      </p:sp>
      <p:pic>
        <p:nvPicPr>
          <p:cNvPr id="2" name="Picture 1" descr="A green and black cross in a pot&#10;&#10;Description automatically generated">
            <a:extLst>
              <a:ext uri="{FF2B5EF4-FFF2-40B4-BE49-F238E27FC236}">
                <a16:creationId xmlns:a16="http://schemas.microsoft.com/office/drawing/2014/main" id="{66042805-38D0-0E88-C3D8-58C6C5619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DA96B4A7-E648-5EA7-974A-66A6606904C4}"/>
              </a:ext>
            </a:extLst>
          </p:cNvPr>
          <p:cNvSpPr/>
          <p:nvPr/>
        </p:nvSpPr>
        <p:spPr>
          <a:xfrm>
            <a:off x="0" y="13411200"/>
            <a:ext cx="24384000" cy="304800"/>
          </a:xfrm>
          <a:prstGeom prst="rect">
            <a:avLst/>
          </a:prstGeom>
          <a:solidFill>
            <a:schemeClr val="accent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67" name="Course Coaching - Course Behaviours"/>
          <p:cNvSpPr txBox="1">
            <a:spLocks noGrp="1"/>
          </p:cNvSpPr>
          <p:nvPr>
            <p:ph type="body" sz="quarter" idx="1"/>
          </p:nvPr>
        </p:nvSpPr>
        <p:spPr>
          <a:xfrm>
            <a:off x="1206500" y="2372961"/>
            <a:ext cx="21971000" cy="934780"/>
          </a:xfrm>
          <a:prstGeom prst="rect">
            <a:avLst/>
          </a:prstGeom>
        </p:spPr>
        <p:txBody>
          <a:bodyPr/>
          <a:lstStyle/>
          <a:p>
            <a:r>
              <a:t>Course Coaching - Shared Behaviours</a:t>
            </a:r>
          </a:p>
        </p:txBody>
      </p:sp>
      <p:sp>
        <p:nvSpPr>
          <p:cNvPr id="368" name="Vulnerability - we are asking people to consider their own context, and what it is that they bring to it. This is potentially a vulnerable thing to do. This is something that will reward us, if we embrace it in the context of the course, but nonetheles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marL="524255" indent="-524255" defTabSz="2096971">
              <a:spcBef>
                <a:spcPts val="3800"/>
              </a:spcBef>
              <a:defRPr sz="4100" b="1"/>
            </a:pPr>
            <a:r>
              <a:t>Vulnerability </a:t>
            </a:r>
            <a:r>
              <a:rPr b="0"/>
              <a:t>- we are asking people to consider their own context, and what it is that they bring to it. This is potentially a vulnerable thing to do. This is something that will reward us, if we embrace it in the context of the course, but nonetheless, it is a brave thing to do.</a:t>
            </a:r>
          </a:p>
          <a:p>
            <a:pPr marL="524255" indent="-524255" defTabSz="2096971">
              <a:spcBef>
                <a:spcPts val="3800"/>
              </a:spcBef>
              <a:defRPr sz="4100" b="1"/>
            </a:pPr>
            <a:r>
              <a:t>Respect</a:t>
            </a:r>
            <a:r>
              <a:rPr b="0"/>
              <a:t> - related to this sense of vulnerability being brave, is a need for respect for others and what we each bring to the conversation. Respect does not mean agree with, but it is a foundation upon which good conversations will take place.</a:t>
            </a:r>
          </a:p>
          <a:p>
            <a:pPr marL="524255" indent="-524255" defTabSz="2096971">
              <a:spcBef>
                <a:spcPts val="3800"/>
              </a:spcBef>
              <a:defRPr sz="4100" b="1"/>
            </a:pPr>
            <a:r>
              <a:t>Connection</a:t>
            </a:r>
            <a:r>
              <a:rPr b="0"/>
              <a:t> - this takes two forms. The first is that by gathering to complete the course, we are able to connect with people we do not necessarily know, but with whom we know we have something in common. The second is that the ideas and concepts that emerge during our conversation might have surprising connections to one another. With both understandings of connection, I want to encourage you to take your time and to enjoy the process, without rushing to conclusions.</a:t>
            </a:r>
          </a:p>
        </p:txBody>
      </p:sp>
      <p:pic>
        <p:nvPicPr>
          <p:cNvPr id="2" name="Picture 1" descr="A green and black cross in a pot&#10;&#10;Description automatically generated">
            <a:extLst>
              <a:ext uri="{FF2B5EF4-FFF2-40B4-BE49-F238E27FC236}">
                <a16:creationId xmlns:a16="http://schemas.microsoft.com/office/drawing/2014/main" id="{28A6BB6B-31F0-0013-1A14-16284BAE0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D47B6B23-D40C-6424-870E-F78ECBCCFF8B}"/>
              </a:ext>
            </a:extLst>
          </p:cNvPr>
          <p:cNvSpPr/>
          <p:nvPr/>
        </p:nvSpPr>
        <p:spPr>
          <a:xfrm>
            <a:off x="0" y="13411200"/>
            <a:ext cx="24384000" cy="304800"/>
          </a:xfrm>
          <a:prstGeom prst="rect">
            <a:avLst/>
          </a:prstGeom>
          <a:solidFill>
            <a:schemeClr val="accent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Eco Stepping Stones"/>
          <p:cNvSpPr txBox="1">
            <a:spLocks noGrp="1"/>
          </p:cNvSpPr>
          <p:nvPr>
            <p:ph type="title"/>
          </p:nvPr>
        </p:nvSpPr>
        <p:spPr>
          <a:prstGeom prst="rect">
            <a:avLst/>
          </a:prstGeom>
        </p:spPr>
        <p:txBody>
          <a:bodyPr/>
          <a:lstStyle>
            <a:lvl1pPr>
              <a:defRPr spc="-200"/>
            </a:lvl1pPr>
          </a:lstStyle>
          <a:p>
            <a:r>
              <a:t>Eco Stepping Stones</a:t>
            </a:r>
          </a:p>
        </p:txBody>
      </p:sp>
      <p:sp>
        <p:nvSpPr>
          <p:cNvPr id="371" name="Course Coaching - Intention"/>
          <p:cNvSpPr txBox="1">
            <a:spLocks noGrp="1"/>
          </p:cNvSpPr>
          <p:nvPr>
            <p:ph type="body" sz="quarter" idx="1"/>
          </p:nvPr>
        </p:nvSpPr>
        <p:spPr>
          <a:xfrm>
            <a:off x="1206500" y="2372961"/>
            <a:ext cx="21971000" cy="934780"/>
          </a:xfrm>
          <a:prstGeom prst="rect">
            <a:avLst/>
          </a:prstGeom>
        </p:spPr>
        <p:txBody>
          <a:bodyPr/>
          <a:lstStyle/>
          <a:p>
            <a:r>
              <a:t>Course Coaching – Practice</a:t>
            </a:r>
          </a:p>
        </p:txBody>
      </p:sp>
      <p:sp>
        <p:nvSpPr>
          <p:cNvPr id="372" name="Every voice should be hear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a:bodyPr>
          <a:lstStyle/>
          <a:p>
            <a:pPr marL="603250" indent="-603250" defTabSz="2413954">
              <a:lnSpc>
                <a:spcPct val="81000"/>
              </a:lnSpc>
              <a:spcBef>
                <a:spcPts val="4400"/>
              </a:spcBef>
              <a:defRPr sz="4356" b="1"/>
            </a:pPr>
            <a:r>
              <a:rPr sz="4350" dirty="0"/>
              <a:t>Intention: </a:t>
            </a:r>
            <a:r>
              <a:rPr sz="4350" b="0" dirty="0"/>
              <a:t>Every voice should be heard. The practice within the sessions should be one of recording our own views first and sharing together second.</a:t>
            </a:r>
            <a:r>
              <a:rPr lang="en-GB" sz="4350" dirty="0"/>
              <a:t> </a:t>
            </a:r>
            <a:r>
              <a:rPr sz="4350" b="0" dirty="0"/>
              <a:t> So we know that first and foremost our view counts. Then everyone should then be given space to speak about what matters to them in a way that is suitable for the individuals and the group</a:t>
            </a:r>
            <a:endParaRPr lang="en-US" sz="4350" b="0" dirty="0"/>
          </a:p>
          <a:p>
            <a:pPr marL="603250" indent="-603250" defTabSz="2413954">
              <a:lnSpc>
                <a:spcPct val="81000"/>
              </a:lnSpc>
              <a:spcBef>
                <a:spcPts val="4400"/>
              </a:spcBef>
              <a:defRPr sz="4356" b="1"/>
            </a:pPr>
            <a:r>
              <a:rPr sz="4350" dirty="0"/>
              <a:t>Attention: </a:t>
            </a:r>
            <a:r>
              <a:rPr sz="4350" b="0" dirty="0"/>
              <a:t>Let the conversations flow and let details emerge. Give attention to those details, and let people reflect on them. There will be more to find in the resource as more people engage and look at it differently.</a:t>
            </a:r>
            <a:r>
              <a:rPr lang="en-GB" sz="4350" dirty="0"/>
              <a:t> </a:t>
            </a:r>
            <a:endParaRPr sz="4350" b="0" dirty="0"/>
          </a:p>
          <a:p>
            <a:pPr marL="603250" indent="-603250" defTabSz="2413954">
              <a:lnSpc>
                <a:spcPct val="81000"/>
              </a:lnSpc>
              <a:spcBef>
                <a:spcPts val="4400"/>
              </a:spcBef>
              <a:defRPr sz="4356" b="1"/>
            </a:pPr>
            <a:r>
              <a:rPr sz="4350" dirty="0"/>
              <a:t>Ascension: </a:t>
            </a:r>
            <a:r>
              <a:rPr sz="4350" b="0" dirty="0"/>
              <a:t>Let the conversation go beyond the study itself. The purpose is to bring all we feel is relevant to our eco mission and can relate to our parishes, mission communities, deaneries and diocese.</a:t>
            </a:r>
            <a:r>
              <a:rPr lang="en-GB" sz="4350" dirty="0"/>
              <a:t> </a:t>
            </a:r>
            <a:r>
              <a:rPr sz="4350" b="0" dirty="0"/>
              <a:t> In this way, encourage ascension out of our immediate context, </a:t>
            </a:r>
            <a:r>
              <a:rPr sz="4350" b="0" err="1"/>
              <a:t>mobilising</a:t>
            </a:r>
            <a:r>
              <a:rPr sz="4350" b="0" dirty="0"/>
              <a:t> one another, rising to the challenge and </a:t>
            </a:r>
            <a:r>
              <a:rPr lang="en-GB" sz="4350"/>
              <a:t>committing</a:t>
            </a:r>
            <a:r>
              <a:rPr sz="4350" b="0" dirty="0"/>
              <a:t> to action.</a:t>
            </a:r>
          </a:p>
        </p:txBody>
      </p:sp>
      <p:pic>
        <p:nvPicPr>
          <p:cNvPr id="2" name="Picture 1" descr="A green and black cross in a pot&#10;&#10;Description automatically generated">
            <a:extLst>
              <a:ext uri="{FF2B5EF4-FFF2-40B4-BE49-F238E27FC236}">
                <a16:creationId xmlns:a16="http://schemas.microsoft.com/office/drawing/2014/main" id="{11F6F958-761B-7F40-7CFA-844F833103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BFC19192-8999-FFA7-5BEE-1136832BAA15}"/>
              </a:ext>
            </a:extLst>
          </p:cNvPr>
          <p:cNvSpPr/>
          <p:nvPr/>
        </p:nvSpPr>
        <p:spPr>
          <a:xfrm>
            <a:off x="0" y="13411200"/>
            <a:ext cx="24384000" cy="304800"/>
          </a:xfrm>
          <a:prstGeom prst="rect">
            <a:avLst/>
          </a:prstGeom>
          <a:solidFill>
            <a:schemeClr val="accent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Green Plant With Water Droplets Stock Photo">
            <a:extLst>
              <a:ext uri="{FF2B5EF4-FFF2-40B4-BE49-F238E27FC236}">
                <a16:creationId xmlns:a16="http://schemas.microsoft.com/office/drawing/2014/main" id="{35BD6CB2-A9FA-B8E1-21E8-38D700BEA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62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Off val="18529"/>
          </a:schemeClr>
        </a:solidFill>
        <a:effectLst/>
      </p:bgPr>
    </p:bg>
    <p:spTree>
      <p:nvGrpSpPr>
        <p:cNvPr id="1" name=""/>
        <p:cNvGrpSpPr/>
        <p:nvPr/>
      </p:nvGrpSpPr>
      <p:grpSpPr>
        <a:xfrm>
          <a:off x="0" y="0"/>
          <a:ext cx="0" cy="0"/>
          <a:chOff x="0" y="0"/>
          <a:chExt cx="0" cy="0"/>
        </a:xfrm>
      </p:grpSpPr>
      <p:sp>
        <p:nvSpPr>
          <p:cNvPr id="376" name="Eco Stepping Stones"/>
          <p:cNvSpPr txBox="1">
            <a:spLocks noGrp="1"/>
          </p:cNvSpPr>
          <p:nvPr>
            <p:ph type="title"/>
          </p:nvPr>
        </p:nvSpPr>
        <p:spPr>
          <a:prstGeom prst="rect">
            <a:avLst/>
          </a:prstGeom>
        </p:spPr>
        <p:txBody>
          <a:bodyPr lIns="50800" tIns="50800" rIns="50800" bIns="50800" anchor="t">
            <a:normAutofit/>
          </a:bodyPr>
          <a:lstStyle>
            <a:lvl1pPr>
              <a:defRPr spc="-200"/>
            </a:lvl1pPr>
          </a:lstStyle>
          <a:p>
            <a:r>
              <a:rPr dirty="0"/>
              <a:t>7) Jargon Buster </a:t>
            </a:r>
          </a:p>
        </p:txBody>
      </p:sp>
      <p:sp>
        <p:nvSpPr>
          <p:cNvPr id="377" name="Course Launch"/>
          <p:cNvSpPr txBox="1">
            <a:spLocks noGrp="1"/>
          </p:cNvSpPr>
          <p:nvPr>
            <p:ph type="body" sz="quarter" idx="1"/>
          </p:nvPr>
        </p:nvSpPr>
        <p:spPr>
          <a:xfrm>
            <a:off x="1206500" y="2372961"/>
            <a:ext cx="17612442" cy="1875542"/>
          </a:xfrm>
          <a:prstGeom prst="rect">
            <a:avLst/>
          </a:prstGeom>
        </p:spPr>
        <p:txBody>
          <a:bodyPr/>
          <a:lstStyle>
            <a:lvl1pPr defTabSz="792479">
              <a:lnSpc>
                <a:spcPct val="80000"/>
              </a:lnSpc>
              <a:defRPr sz="4416"/>
            </a:lvl1pPr>
          </a:lstStyle>
          <a:p>
            <a:r>
              <a:t>We have tried to make this resource accessible. Different language can help us with that, but where we have used ‘jargon’, we have explained it here.</a:t>
            </a:r>
          </a:p>
        </p:txBody>
      </p:sp>
      <p:sp>
        <p:nvSpPr>
          <p:cNvPr id="378" name="What - You are invited and I want to encourage you to bring others from your parish, mission community and Deanery…"/>
          <p:cNvSpPr txBox="1">
            <a:spLocks noGrp="1"/>
          </p:cNvSpPr>
          <p:nvPr>
            <p:ph type="body" idx="21"/>
          </p:nvPr>
        </p:nvSpPr>
        <p:spPr>
          <a:xfrm>
            <a:off x="1206500" y="4956426"/>
            <a:ext cx="21971000" cy="82560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456742" indent="-456742" defTabSz="610870">
              <a:lnSpc>
                <a:spcPct val="100000"/>
              </a:lnSpc>
              <a:spcBef>
                <a:spcPts val="0"/>
              </a:spcBef>
              <a:buSzPct val="100000"/>
              <a:buChar char="-"/>
              <a:defRPr sz="2812" b="1"/>
            </a:pPr>
            <a:r>
              <a:t>Ecology</a:t>
            </a:r>
            <a:r>
              <a:rPr b="0">
                <a:latin typeface="Verdana"/>
                <a:ea typeface="Verdana"/>
                <a:cs typeface="Verdana"/>
                <a:sym typeface="Verdana"/>
              </a:rPr>
              <a:t> - The study of how organisms interact with their environment and what happens when ecosystems do not function normally. </a:t>
            </a:r>
          </a:p>
          <a:p>
            <a:pPr marL="456742" indent="-456742" defTabSz="610870">
              <a:lnSpc>
                <a:spcPct val="100000"/>
              </a:lnSpc>
              <a:spcBef>
                <a:spcPts val="0"/>
              </a:spcBef>
              <a:buSzPct val="100000"/>
              <a:buChar char="-"/>
              <a:defRPr sz="2812" b="1"/>
            </a:pPr>
            <a:r>
              <a:t>Ecosystem</a:t>
            </a:r>
            <a:r>
              <a:rPr b="0">
                <a:latin typeface="Verdana"/>
                <a:ea typeface="Verdana"/>
                <a:cs typeface="Verdana"/>
                <a:sym typeface="Verdana"/>
              </a:rPr>
              <a:t> — A geographic area in which organisms (the people, plants and animals living there) form a bubble of life in tandem with the weather and landscape.</a:t>
            </a:r>
          </a:p>
          <a:p>
            <a:pPr marL="456742" indent="-456742" defTabSz="610870">
              <a:lnSpc>
                <a:spcPct val="100000"/>
              </a:lnSpc>
              <a:spcBef>
                <a:spcPts val="0"/>
              </a:spcBef>
              <a:buSzPct val="100000"/>
              <a:buChar char="-"/>
              <a:defRPr sz="2812" b="1"/>
            </a:pPr>
            <a:r>
              <a:t>Anthropocene - </a:t>
            </a:r>
            <a:r>
              <a:rPr b="0">
                <a:latin typeface="Verdana"/>
                <a:ea typeface="Verdana"/>
                <a:cs typeface="Verdana"/>
                <a:sym typeface="Verdana"/>
              </a:rPr>
              <a:t>The Anthropocene is a period in the recorded history of our planet that shows our impact and the damage we are doing, by polluting the earth. </a:t>
            </a:r>
            <a:endParaRPr>
              <a:solidFill>
                <a:srgbClr val="FFFFFF"/>
              </a:solidFill>
              <a:latin typeface="Verdana"/>
              <a:ea typeface="Verdana"/>
              <a:cs typeface="Verdana"/>
              <a:sym typeface="Verdana"/>
            </a:endParaRPr>
          </a:p>
          <a:p>
            <a:pPr marL="456742" indent="-456742" defTabSz="610870">
              <a:lnSpc>
                <a:spcPct val="100000"/>
              </a:lnSpc>
              <a:spcBef>
                <a:spcPts val="0"/>
              </a:spcBef>
              <a:buSzPct val="100000"/>
              <a:buChar char="-"/>
              <a:defRPr sz="2812" b="1"/>
            </a:pPr>
            <a:r>
              <a:t>Carbon Dioxide </a:t>
            </a:r>
            <a:r>
              <a:rPr b="0">
                <a:latin typeface="Verdana"/>
                <a:ea typeface="Verdana"/>
                <a:cs typeface="Verdana"/>
                <a:sym typeface="Verdana"/>
              </a:rPr>
              <a:t>- Carbon combined with oxygen that exists as a gas in the atmosphere and also dissolves readily in the oceans. Gaseous CO2 is one the principal causes of global warming</a:t>
            </a:r>
          </a:p>
          <a:p>
            <a:pPr marL="456742" indent="-456742" defTabSz="610870">
              <a:lnSpc>
                <a:spcPct val="100000"/>
              </a:lnSpc>
              <a:spcBef>
                <a:spcPts val="0"/>
              </a:spcBef>
              <a:buSzPct val="100000"/>
              <a:buChar char="-"/>
              <a:defRPr sz="2812" b="1"/>
            </a:pPr>
            <a:r>
              <a:t>Carbon footprint </a:t>
            </a:r>
            <a:r>
              <a:rPr b="0">
                <a:latin typeface="Verdana"/>
                <a:ea typeface="Verdana"/>
                <a:cs typeface="Verdana"/>
                <a:sym typeface="Verdana"/>
              </a:rPr>
              <a:t>— The estimated volume of emissions of greenhouse gases (especially CO2) produced directly or indirectly by an individual, an organisation, or a population. </a:t>
            </a:r>
          </a:p>
          <a:p>
            <a:pPr marL="456742" indent="-456742" defTabSz="610870">
              <a:lnSpc>
                <a:spcPct val="100000"/>
              </a:lnSpc>
              <a:spcBef>
                <a:spcPts val="0"/>
              </a:spcBef>
              <a:buSzPct val="100000"/>
              <a:buChar char="-"/>
              <a:defRPr sz="2812" b="1"/>
            </a:pPr>
            <a:r>
              <a:t>Net Zero (also Carbon neutral) </a:t>
            </a:r>
            <a:r>
              <a:rPr b="0">
                <a:latin typeface="Verdana"/>
                <a:ea typeface="Verdana"/>
                <a:cs typeface="Verdana"/>
                <a:sym typeface="Verdana"/>
              </a:rPr>
              <a:t>— The concept that any carbon dioxide released into the atmosphere from an activity is balanced by an equivalent amount being removed.</a:t>
            </a:r>
          </a:p>
          <a:p>
            <a:pPr marL="456742" indent="-456742" defTabSz="610870">
              <a:lnSpc>
                <a:spcPct val="100000"/>
              </a:lnSpc>
              <a:spcBef>
                <a:spcPts val="0"/>
              </a:spcBef>
              <a:buSzPct val="100000"/>
              <a:buChar char="-"/>
              <a:defRPr sz="2812" b="1"/>
            </a:pPr>
            <a:r>
              <a:t>Climate change / crisis / emergency </a:t>
            </a:r>
            <a:r>
              <a:rPr b="0">
                <a:latin typeface="Verdana"/>
                <a:ea typeface="Verdana"/>
                <a:cs typeface="Verdana"/>
                <a:sym typeface="Verdana"/>
              </a:rPr>
              <a:t>— Persistent or long-term </a:t>
            </a:r>
            <a:r>
              <a:t>changes</a:t>
            </a:r>
            <a:r>
              <a:rPr b="0">
                <a:latin typeface="Verdana"/>
                <a:ea typeface="Verdana"/>
                <a:cs typeface="Verdana"/>
                <a:sym typeface="Verdana"/>
              </a:rPr>
              <a:t> to the weather around the Earth caused by pollution. Examples include increased global temperatures, irregular weather patterns, shrinking polar ice caps, etc. The </a:t>
            </a:r>
            <a:r>
              <a:t>crisis</a:t>
            </a:r>
            <a:r>
              <a:rPr b="0">
                <a:latin typeface="Verdana"/>
                <a:ea typeface="Verdana"/>
                <a:cs typeface="Verdana"/>
                <a:sym typeface="Verdana"/>
              </a:rPr>
              <a:t> describes the devastating effects of climate change on populations and the planet, and noting it as an </a:t>
            </a:r>
            <a:r>
              <a:t>emergency</a:t>
            </a:r>
            <a:r>
              <a:rPr b="0">
                <a:latin typeface="Verdana"/>
                <a:ea typeface="Verdana"/>
                <a:cs typeface="Verdana"/>
                <a:sym typeface="Verdana"/>
              </a:rPr>
              <a:t> invites urgent action to reduce or halt that climate change. </a:t>
            </a:r>
          </a:p>
          <a:p>
            <a:pPr marL="456742" indent="-456742" defTabSz="610870">
              <a:lnSpc>
                <a:spcPct val="100000"/>
              </a:lnSpc>
              <a:spcBef>
                <a:spcPts val="0"/>
              </a:spcBef>
              <a:buSzPct val="100000"/>
              <a:buChar char="-"/>
              <a:defRPr sz="2812" b="1"/>
            </a:pPr>
            <a:r>
              <a:t>Rewilding — </a:t>
            </a:r>
            <a:r>
              <a:rPr b="0"/>
              <a:t>A conservation strategy that involves the reintroduction of wildlife and species to their original habitats. The goal of rewilding is increasing biodiversity and the restoring natural processes.</a:t>
            </a:r>
            <a:endParaRPr sz="888" b="0">
              <a:latin typeface="Times Roman"/>
              <a:ea typeface="Times Roman"/>
              <a:cs typeface="Times Roman"/>
              <a:sym typeface="Times Roman"/>
            </a:endParaRPr>
          </a:p>
        </p:txBody>
      </p:sp>
      <p:pic>
        <p:nvPicPr>
          <p:cNvPr id="2" name="Picture 1" descr="A green and black cross in a pot&#10;&#10;Description automatically generated">
            <a:extLst>
              <a:ext uri="{FF2B5EF4-FFF2-40B4-BE49-F238E27FC236}">
                <a16:creationId xmlns:a16="http://schemas.microsoft.com/office/drawing/2014/main" id="{959EC528-EE1A-6AD2-ED25-D7304D16A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044DE526-548A-5DBB-90CB-13C24871C693}"/>
              </a:ext>
            </a:extLst>
          </p:cNvPr>
          <p:cNvSpPr/>
          <p:nvPr/>
        </p:nvSpPr>
        <p:spPr>
          <a:xfrm>
            <a:off x="0" y="13411200"/>
            <a:ext cx="24384000" cy="304800"/>
          </a:xfrm>
          <a:prstGeom prst="rect">
            <a:avLst/>
          </a:prstGeom>
          <a:solidFill>
            <a:schemeClr val="accent6">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Matthew: Chapter 7, verses 16 and 20."/>
          <p:cNvSpPr txBox="1">
            <a:spLocks noGrp="1"/>
          </p:cNvSpPr>
          <p:nvPr>
            <p:ph type="body" sz="quarter" idx="1"/>
          </p:nvPr>
        </p:nvSpPr>
        <p:spPr>
          <a:xfrm>
            <a:off x="2091973" y="8213607"/>
            <a:ext cx="20200054" cy="636980"/>
          </a:xfrm>
          <a:prstGeom prst="rect">
            <a:avLst/>
          </a:prstGeom>
        </p:spPr>
        <p:txBody>
          <a:bodyPr>
            <a:normAutofit fontScale="92500" lnSpcReduction="10000"/>
          </a:bodyPr>
          <a:lstStyle/>
          <a:p>
            <a:r>
              <a:rPr sz="4000" dirty="0"/>
              <a:t>Matthew: Chapter 7, verses 16 and 20.</a:t>
            </a:r>
          </a:p>
        </p:txBody>
      </p:sp>
      <p:sp>
        <p:nvSpPr>
          <p:cNvPr id="381" name="Body Level One…"/>
          <p:cNvSpPr txBox="1">
            <a:spLocks noGrp="1"/>
          </p:cNvSpPr>
          <p:nvPr>
            <p:ph type="body" idx="21"/>
          </p:nvPr>
        </p:nvSpPr>
        <p:spPr>
          <a:xfrm>
            <a:off x="1753923" y="5928706"/>
            <a:ext cx="20876154" cy="383628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solidFill>
                  <a:srgbClr val="0B3736"/>
                </a:solidFill>
              </a:rPr>
              <a:t>“By their Fruits you will know them…”</a:t>
            </a:r>
          </a:p>
        </p:txBody>
      </p:sp>
      <p:pic>
        <p:nvPicPr>
          <p:cNvPr id="2" name="Picture 1" descr="A green and black cross in a pot&#10;&#10;Description automatically generated">
            <a:extLst>
              <a:ext uri="{FF2B5EF4-FFF2-40B4-BE49-F238E27FC236}">
                <a16:creationId xmlns:a16="http://schemas.microsoft.com/office/drawing/2014/main" id="{2764FCCC-A7DF-32B7-901B-7489783B0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188F3808-EB2B-2ADB-432C-BA5B8C0EE1DA}"/>
              </a:ext>
            </a:extLst>
          </p:cNvPr>
          <p:cNvSpPr/>
          <p:nvPr/>
        </p:nvSpPr>
        <p:spPr>
          <a:xfrm>
            <a:off x="0" y="13411200"/>
            <a:ext cx="24384000" cy="304800"/>
          </a:xfrm>
          <a:prstGeom prst="rect">
            <a:avLst/>
          </a:prstGeom>
          <a:solidFill>
            <a:schemeClr val="accent6">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Eco Stepping Stones"/>
          <p:cNvSpPr txBox="1">
            <a:spLocks noGrp="1"/>
          </p:cNvSpPr>
          <p:nvPr>
            <p:ph type="title"/>
          </p:nvPr>
        </p:nvSpPr>
        <p:spPr>
          <a:xfrm>
            <a:off x="1155700" y="1292496"/>
            <a:ext cx="21971000" cy="1433164"/>
          </a:xfrm>
          <a:prstGeom prst="rect">
            <a:avLst/>
          </a:prstGeom>
        </p:spPr>
        <p:txBody>
          <a:bodyPr/>
          <a:lstStyle>
            <a:lvl1pPr>
              <a:defRPr spc="-200"/>
            </a:lvl1pPr>
          </a:lstStyle>
          <a:p>
            <a:r>
              <a:rPr dirty="0">
                <a:solidFill>
                  <a:srgbClr val="115755"/>
                </a:solidFill>
              </a:rPr>
              <a:t>The Workbook</a:t>
            </a:r>
          </a:p>
        </p:txBody>
      </p:sp>
      <p:sp>
        <p:nvSpPr>
          <p:cNvPr id="166" name="Feedback"/>
          <p:cNvSpPr txBox="1">
            <a:spLocks noGrp="1"/>
          </p:cNvSpPr>
          <p:nvPr>
            <p:ph type="body" sz="quarter" idx="1"/>
          </p:nvPr>
        </p:nvSpPr>
        <p:spPr>
          <a:xfrm>
            <a:off x="1206498" y="2686621"/>
            <a:ext cx="20149168" cy="1992561"/>
          </a:xfrm>
          <a:prstGeom prst="rect">
            <a:avLst/>
          </a:prstGeom>
        </p:spPr>
        <p:txBody>
          <a:bodyPr/>
          <a:lstStyle/>
          <a:p>
            <a:r>
              <a:rPr dirty="0">
                <a:solidFill>
                  <a:srgbClr val="C7D92D"/>
                </a:solidFill>
              </a:rPr>
              <a:t>What you can expect from the pages ahead…</a:t>
            </a:r>
          </a:p>
        </p:txBody>
      </p:sp>
      <p:sp>
        <p:nvSpPr>
          <p:cNvPr id="167" name="Slide bullet text"/>
          <p:cNvSpPr txBox="1">
            <a:spLocks noGrp="1"/>
          </p:cNvSpPr>
          <p:nvPr>
            <p:ph type="body" idx="21"/>
          </p:nvPr>
        </p:nvSpPr>
        <p:spPr>
          <a:xfrm>
            <a:off x="1206500" y="3943703"/>
            <a:ext cx="21971000" cy="89259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lnSpcReduction="10000"/>
          </a:bodyPr>
          <a:lstStyle/>
          <a:p>
            <a:pPr marL="0" indent="0" defTabSz="1975053">
              <a:lnSpc>
                <a:spcPct val="100000"/>
              </a:lnSpc>
              <a:spcBef>
                <a:spcPts val="3600"/>
              </a:spcBef>
              <a:buSzTx/>
              <a:buNone/>
              <a:defRPr sz="4455"/>
            </a:pPr>
            <a:r>
              <a:rPr sz="3600" dirty="0">
                <a:solidFill>
                  <a:srgbClr val="115755"/>
                </a:solidFill>
              </a:rPr>
              <a:t>This workbook is one of two parts to Eco Stepping Stones. The second part is a set of three videos that you can watch. Together they will guide you through Eco Stepping Stones. This workbook should serve as a step by step guide to the resource and will guide you through the videos when the time comes. This workbook includes a wide variety of things that you can use or not, to help you, whether you are a participant or leader for the course. There is a contents list on page 8 that covers all the sections. </a:t>
            </a:r>
          </a:p>
          <a:p>
            <a:pPr marL="0" indent="0" defTabSz="1975053">
              <a:lnSpc>
                <a:spcPct val="100000"/>
              </a:lnSpc>
              <a:spcBef>
                <a:spcPts val="3600"/>
              </a:spcBef>
              <a:buSzTx/>
              <a:buNone/>
              <a:defRPr sz="4455"/>
            </a:pPr>
            <a:r>
              <a:rPr sz="3600" dirty="0">
                <a:solidFill>
                  <a:srgbClr val="115755"/>
                </a:solidFill>
              </a:rPr>
              <a:t>Section 1</a:t>
            </a:r>
            <a:r>
              <a:rPr lang="en-GB" sz="3600" b="1" dirty="0"/>
              <a:t> </a:t>
            </a:r>
            <a:r>
              <a:rPr lang="en-GB" sz="3600" dirty="0"/>
              <a:t>is called </a:t>
            </a:r>
            <a:r>
              <a:rPr lang="en-GB" sz="3600" b="1" dirty="0"/>
              <a:t>Hope for the Future </a:t>
            </a:r>
            <a:r>
              <a:rPr lang="en-GB" sz="3600" dirty="0"/>
              <a:t>and it begins</a:t>
            </a:r>
            <a:r>
              <a:rPr sz="3600" dirty="0">
                <a:solidFill>
                  <a:srgbClr val="115755"/>
                </a:solidFill>
              </a:rPr>
              <a:t> with the basics, addressing why we need Eco Stepping Stones.</a:t>
            </a:r>
            <a:r>
              <a:rPr lang="en-GB" sz="3600" dirty="0"/>
              <a:t> We</a:t>
            </a:r>
            <a:r>
              <a:rPr sz="3600" dirty="0">
                <a:solidFill>
                  <a:srgbClr val="115755"/>
                </a:solidFill>
              </a:rPr>
              <a:t> address the climate crisis, our mandate to respond, and the theological case for individual and collective action.</a:t>
            </a:r>
            <a:r>
              <a:rPr lang="en-GB" sz="3600" dirty="0"/>
              <a:t> </a:t>
            </a:r>
            <a:endParaRPr sz="3600" dirty="0">
              <a:solidFill>
                <a:srgbClr val="115755"/>
              </a:solidFill>
            </a:endParaRPr>
          </a:p>
          <a:p>
            <a:pPr marL="0" indent="0" defTabSz="1975053">
              <a:lnSpc>
                <a:spcPct val="100000"/>
              </a:lnSpc>
              <a:spcBef>
                <a:spcPts val="3600"/>
              </a:spcBef>
              <a:buSzTx/>
              <a:buNone/>
              <a:defRPr sz="4455"/>
            </a:pPr>
            <a:r>
              <a:rPr sz="3600" dirty="0">
                <a:solidFill>
                  <a:srgbClr val="115755"/>
                </a:solidFill>
              </a:rPr>
              <a:t>There is a long list of people who have helped to </a:t>
            </a:r>
            <a:r>
              <a:rPr sz="3600" b="1" dirty="0">
                <a:solidFill>
                  <a:srgbClr val="115755"/>
                </a:solidFill>
              </a:rPr>
              <a:t>make Eco Stepping Stones possible</a:t>
            </a:r>
            <a:r>
              <a:rPr sz="3600" dirty="0">
                <a:solidFill>
                  <a:srgbClr val="115755"/>
                </a:solidFill>
              </a:rPr>
              <a:t>. There are contributions from lay leaders, ordained leaders, parishes, mission communities and deaneries from across the Diocese of Manchester. They are introduced in Section 2</a:t>
            </a:r>
            <a:r>
              <a:rPr lang="en-GB" sz="3600" dirty="0"/>
              <a:t>. </a:t>
            </a:r>
            <a:r>
              <a:rPr sz="3600" dirty="0">
                <a:solidFill>
                  <a:srgbClr val="115755"/>
                </a:solidFill>
              </a:rPr>
              <a:t>We have captured the diversity of our Diocese and we have tried to share something of that through the stories we have included.</a:t>
            </a:r>
            <a:r>
              <a:rPr lang="en-GB" sz="3600" dirty="0"/>
              <a:t> </a:t>
            </a:r>
            <a:r>
              <a:rPr sz="3600" dirty="0">
                <a:solidFill>
                  <a:srgbClr val="115755"/>
                </a:solidFill>
              </a:rPr>
              <a:t> </a:t>
            </a:r>
            <a:r>
              <a:rPr lang="en-GB" sz="3600" dirty="0"/>
              <a:t>In Section</a:t>
            </a:r>
            <a:r>
              <a:rPr sz="3600" dirty="0">
                <a:solidFill>
                  <a:srgbClr val="115755"/>
                </a:solidFill>
              </a:rPr>
              <a:t> </a:t>
            </a:r>
            <a:r>
              <a:rPr lang="en-GB" sz="3600" dirty="0"/>
              <a:t>3, we </a:t>
            </a:r>
            <a:r>
              <a:rPr lang="en-GB" sz="3600" b="1" dirty="0"/>
              <a:t>introduce</a:t>
            </a:r>
            <a:r>
              <a:rPr sz="3600" b="1" dirty="0">
                <a:solidFill>
                  <a:srgbClr val="115755"/>
                </a:solidFill>
              </a:rPr>
              <a:t> the Eco Stepping Stones resource</a:t>
            </a:r>
            <a:r>
              <a:rPr sz="3600" dirty="0">
                <a:solidFill>
                  <a:srgbClr val="115755"/>
                </a:solidFill>
              </a:rPr>
              <a:t>, with some details about how it relates to your context.</a:t>
            </a:r>
            <a:r>
              <a:rPr lang="en-GB" sz="3600" dirty="0"/>
              <a:t> </a:t>
            </a:r>
            <a:endParaRPr sz="3600" dirty="0">
              <a:solidFill>
                <a:srgbClr val="115755"/>
              </a:solidFill>
            </a:endParaRPr>
          </a:p>
        </p:txBody>
      </p:sp>
      <p:pic>
        <p:nvPicPr>
          <p:cNvPr id="2" name="Picture 1" descr="A green and black cross in a pot&#10;&#10;Description automatically generated">
            <a:extLst>
              <a:ext uri="{FF2B5EF4-FFF2-40B4-BE49-F238E27FC236}">
                <a16:creationId xmlns:a16="http://schemas.microsoft.com/office/drawing/2014/main" id="{19D1B169-349F-53D4-50FC-48CA6E512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In 1971 the average CO2 footprint in the UK peaked at 11.9 metric tonnes per person per year.…"/>
          <p:cNvSpPr txBox="1">
            <a:spLocks noGrp="1"/>
          </p:cNvSpPr>
          <p:nvPr>
            <p:ph type="body" idx="1"/>
          </p:nvPr>
        </p:nvSpPr>
        <p:spPr>
          <a:xfrm>
            <a:off x="1206500" y="2617854"/>
            <a:ext cx="21971000" cy="8075874"/>
          </a:xfrm>
          <a:prstGeom prst="rect">
            <a:avLst/>
          </a:prstGeom>
        </p:spPr>
        <p:txBody>
          <a:bodyPr>
            <a:normAutofit lnSpcReduction="10000"/>
          </a:bodyPr>
          <a:lstStyle/>
          <a:p>
            <a:pPr defTabSz="2072587">
              <a:defRPr sz="7225" b="0" i="1" spc="-72"/>
            </a:pPr>
            <a:r>
              <a:rPr dirty="0"/>
              <a:t>In 1971 the average CO2 footprint in the UK peaked at 11.9 metric </a:t>
            </a:r>
            <a:r>
              <a:rPr dirty="0" err="1"/>
              <a:t>tonnes</a:t>
            </a:r>
            <a:r>
              <a:rPr dirty="0"/>
              <a:t> per person per year. </a:t>
            </a:r>
          </a:p>
          <a:p>
            <a:pPr defTabSz="2072587">
              <a:defRPr sz="7225" b="0" i="1" spc="-72"/>
            </a:pPr>
            <a:endParaRPr dirty="0"/>
          </a:p>
          <a:p>
            <a:pPr defTabSz="2072587">
              <a:defRPr sz="7225" b="0" i="1" spc="-72"/>
            </a:pPr>
            <a:r>
              <a:rPr dirty="0"/>
              <a:t>In 2018, it was 5.65 metric </a:t>
            </a:r>
            <a:r>
              <a:rPr dirty="0" err="1"/>
              <a:t>tonnes</a:t>
            </a:r>
            <a:r>
              <a:rPr dirty="0"/>
              <a:t> per person per year. </a:t>
            </a:r>
          </a:p>
          <a:p>
            <a:pPr defTabSz="2072587">
              <a:defRPr sz="7225" b="0" i="1" spc="-72"/>
            </a:pPr>
            <a:endParaRPr dirty="0"/>
          </a:p>
          <a:p>
            <a:pPr defTabSz="2072587">
              <a:defRPr sz="7225" b="0" i="1" spc="-72"/>
            </a:pPr>
            <a:r>
              <a:rPr dirty="0"/>
              <a:t>It is possible for the small actions we each take, to literally make a big difference.</a:t>
            </a:r>
          </a:p>
          <a:p>
            <a:pPr defTabSz="2072587">
              <a:defRPr sz="7225" b="0" i="1" spc="-72"/>
            </a:pPr>
            <a:r>
              <a:rPr dirty="0"/>
              <a:t> </a:t>
            </a:r>
          </a:p>
        </p:txBody>
      </p:sp>
      <p:sp>
        <p:nvSpPr>
          <p:cNvPr id="387" name="Fact information"/>
          <p:cNvSpPr txBox="1">
            <a:spLocks noGrp="1"/>
          </p:cNvSpPr>
          <p:nvPr>
            <p:ph type="body" idx="21"/>
          </p:nvPr>
        </p:nvSpPr>
        <p:spPr>
          <a:xfrm>
            <a:off x="1206500" y="10870971"/>
            <a:ext cx="21971000" cy="7411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pPr defTabSz="503555">
              <a:defRPr sz="3355"/>
            </a:pPr>
            <a:r>
              <a:rPr dirty="0"/>
              <a:t>This data was sourced from the </a:t>
            </a:r>
            <a:r>
              <a:rPr u="sng" dirty="0">
                <a:solidFill>
                  <a:srgbClr val="0000FF"/>
                </a:solidFill>
                <a:uFill>
                  <a:solidFill>
                    <a:srgbClr val="0000FF"/>
                  </a:solidFill>
                </a:uFill>
                <a:hlinkClick r:id="rId2"/>
              </a:rPr>
              <a:t>Carbon Dioxide Information Analysis Center</a:t>
            </a:r>
            <a:r>
              <a:rPr dirty="0"/>
              <a:t> and the </a:t>
            </a:r>
            <a:r>
              <a:rPr u="sng" dirty="0" err="1">
                <a:solidFill>
                  <a:srgbClr val="0000FF"/>
                </a:solidFill>
                <a:uFill>
                  <a:solidFill>
                    <a:srgbClr val="0000FF"/>
                  </a:solidFill>
                </a:uFill>
                <a:hlinkClick r:id="rId3"/>
              </a:rPr>
              <a:t>Gapminder</a:t>
            </a:r>
            <a:r>
              <a:rPr u="sng" dirty="0">
                <a:solidFill>
                  <a:srgbClr val="0000FF"/>
                </a:solidFill>
                <a:uFill>
                  <a:solidFill>
                    <a:srgbClr val="0000FF"/>
                  </a:solidFill>
                </a:uFill>
                <a:hlinkClick r:id="rId3"/>
              </a:rPr>
              <a:t> Foundation</a:t>
            </a:r>
          </a:p>
        </p:txBody>
      </p:sp>
      <p:pic>
        <p:nvPicPr>
          <p:cNvPr id="2" name="Picture 1" descr="A green and black cross in a pot&#10;&#10;Description automatically generated">
            <a:extLst>
              <a:ext uri="{FF2B5EF4-FFF2-40B4-BE49-F238E27FC236}">
                <a16:creationId xmlns:a16="http://schemas.microsoft.com/office/drawing/2014/main" id="{CE21B356-487D-E269-0B05-651407D6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3" name="Rectangle 2">
            <a:extLst>
              <a:ext uri="{FF2B5EF4-FFF2-40B4-BE49-F238E27FC236}">
                <a16:creationId xmlns:a16="http://schemas.microsoft.com/office/drawing/2014/main" id="{228C3205-66A3-B5F3-24B4-62801562F764}"/>
              </a:ext>
            </a:extLst>
          </p:cNvPr>
          <p:cNvSpPr/>
          <p:nvPr/>
        </p:nvSpPr>
        <p:spPr>
          <a:xfrm>
            <a:off x="0" y="13411200"/>
            <a:ext cx="24384000" cy="304800"/>
          </a:xfrm>
          <a:prstGeom prst="rect">
            <a:avLst/>
          </a:prstGeom>
          <a:solidFill>
            <a:schemeClr val="accent6">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j-lt"/>
              <a:ea typeface="+mj-ea"/>
              <a:cs typeface="+mj-cs"/>
              <a:sym typeface="Helvetica Neue"/>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Eco Stepping Stones"/>
          <p:cNvSpPr txBox="1">
            <a:spLocks noGrp="1"/>
          </p:cNvSpPr>
          <p:nvPr>
            <p:ph type="title"/>
          </p:nvPr>
        </p:nvSpPr>
        <p:spPr>
          <a:prstGeom prst="rect">
            <a:avLst/>
          </a:prstGeom>
        </p:spPr>
        <p:txBody>
          <a:bodyPr lIns="50800" tIns="50800" rIns="50800" bIns="50800" anchor="t">
            <a:normAutofit/>
          </a:bodyPr>
          <a:lstStyle>
            <a:lvl1pPr>
              <a:defRPr spc="-200"/>
            </a:lvl1pPr>
          </a:lstStyle>
          <a:p>
            <a:r>
              <a:rPr dirty="0"/>
              <a:t>Stay in touch</a:t>
            </a:r>
          </a:p>
        </p:txBody>
      </p:sp>
      <p:sp>
        <p:nvSpPr>
          <p:cNvPr id="390" name="Feedback"/>
          <p:cNvSpPr txBox="1">
            <a:spLocks noGrp="1"/>
          </p:cNvSpPr>
          <p:nvPr>
            <p:ph type="body" sz="quarter" idx="1"/>
          </p:nvPr>
        </p:nvSpPr>
        <p:spPr>
          <a:xfrm>
            <a:off x="1206500" y="2372961"/>
            <a:ext cx="21971000" cy="934780"/>
          </a:xfrm>
          <a:prstGeom prst="rect">
            <a:avLst/>
          </a:prstGeom>
        </p:spPr>
        <p:txBody>
          <a:bodyPr>
            <a:normAutofit lnSpcReduction="10000"/>
          </a:bodyPr>
          <a:lstStyle>
            <a:lvl1pPr defTabSz="577850">
              <a:lnSpc>
                <a:spcPct val="90000"/>
              </a:lnSpc>
              <a:defRPr sz="3220"/>
            </a:lvl1pPr>
          </a:lstStyle>
          <a:p>
            <a:r>
              <a:t>Details about how to share uses of the ESS, and to learn about opportunities to connect with other ESS users…</a:t>
            </a:r>
          </a:p>
        </p:txBody>
      </p:sp>
      <p:pic>
        <p:nvPicPr>
          <p:cNvPr id="2" name="Picture 1" descr="A green and black cross in a pot&#10;&#10;Description automatically generated">
            <a:extLst>
              <a:ext uri="{FF2B5EF4-FFF2-40B4-BE49-F238E27FC236}">
                <a16:creationId xmlns:a16="http://schemas.microsoft.com/office/drawing/2014/main" id="{D9569C9D-D79F-81DD-3176-07061415A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
        <p:nvSpPr>
          <p:cNvPr id="4" name="Body Level One…">
            <a:extLst>
              <a:ext uri="{FF2B5EF4-FFF2-40B4-BE49-F238E27FC236}">
                <a16:creationId xmlns:a16="http://schemas.microsoft.com/office/drawing/2014/main" id="{AF6E0252-9D2A-E3A8-6CFA-CAFCBDE0B026}"/>
              </a:ext>
            </a:extLst>
          </p:cNvPr>
          <p:cNvSpPr txBox="1">
            <a:spLocks noGrp="1"/>
          </p:cNvSpPr>
          <p:nvPr>
            <p:ph type="body" idx="21"/>
          </p:nvPr>
        </p:nvSpPr>
        <p:spPr>
          <a:xfrm>
            <a:off x="1200757" y="4343556"/>
            <a:ext cx="20876154" cy="829492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chor="t">
            <a:normAutofit/>
          </a:bodyPr>
          <a:lstStyle/>
          <a:p>
            <a:r>
              <a:rPr lang="en-US" sz="3600" dirty="0">
                <a:solidFill>
                  <a:srgbClr val="0B3736"/>
                </a:solidFill>
              </a:rPr>
              <a:t>Please sign up for our Eco-Champions Newsletter by visiting: </a:t>
            </a:r>
            <a:r>
              <a:rPr lang="en-US" sz="3600" b="1" dirty="0">
                <a:solidFill>
                  <a:srgbClr val="0B3736"/>
                </a:solidFill>
              </a:rPr>
              <a:t> </a:t>
            </a:r>
            <a:r>
              <a:rPr lang="en-US" sz="3600" b="1" dirty="0">
                <a:solidFill>
                  <a:srgbClr val="0B3736"/>
                </a:solidFill>
                <a:hlinkClick r:id="rId3">
                  <a:extLst>
                    <a:ext uri="{A12FA001-AC4F-418D-AE19-62706E023703}">
                      <ahyp:hlinkClr xmlns:ahyp="http://schemas.microsoft.com/office/drawing/2018/hyperlinkcolor" val="tx"/>
                    </a:ext>
                  </a:extLst>
                </a:hlinkClick>
              </a:rPr>
              <a:t>https://manchester.anglican.org/eco-stepping-stones</a:t>
            </a:r>
            <a:br>
              <a:rPr lang="en-US" sz="3600" b="1" dirty="0"/>
            </a:br>
            <a:endParaRPr lang="en-US" sz="3600" b="1" dirty="0">
              <a:solidFill>
                <a:srgbClr val="0B3736"/>
              </a:solidFill>
              <a:hlinkClick r:id="" action="ppaction://noaction">
                <a:extLst>
                  <a:ext uri="{A12FA001-AC4F-418D-AE19-62706E023703}">
                    <ahyp:hlinkClr xmlns:ahyp="http://schemas.microsoft.com/office/drawing/2018/hyperlinkcolor" val="tx"/>
                  </a:ext>
                </a:extLst>
              </a:hlinkClick>
            </a:endParaRPr>
          </a:p>
          <a:p>
            <a:r>
              <a:rPr lang="en-US" sz="3600" dirty="0">
                <a:solidFill>
                  <a:srgbClr val="0B3736"/>
                </a:solidFill>
              </a:rPr>
              <a:t>Please join us in our Eco-Diocese Facebook page by visiting: </a:t>
            </a:r>
            <a:r>
              <a:rPr lang="en-US" sz="3600" b="1" u="sng" dirty="0">
                <a:solidFill>
                  <a:srgbClr val="0B3736"/>
                </a:solidFill>
                <a:ea typeface="+mj-lt"/>
                <a:cs typeface="+mj-lt"/>
                <a:hlinkClick r:id="rId4">
                  <a:extLst>
                    <a:ext uri="{A12FA001-AC4F-418D-AE19-62706E023703}">
                      <ahyp:hlinkClr xmlns:ahyp="http://schemas.microsoft.com/office/drawing/2018/hyperlinkcolor" val="tx"/>
                    </a:ext>
                  </a:extLst>
                </a:hlinkClick>
              </a:rPr>
              <a:t>https://facebook.com/groups/2007834829476620</a:t>
            </a:r>
            <a:endParaRPr lang="en-US" sz="3600" b="1" u="sng" dirty="0">
              <a:solidFill>
                <a:srgbClr val="0B3736"/>
              </a:solidFill>
              <a:ea typeface="+mj-lt"/>
              <a:cs typeface="+mj-lt"/>
            </a:endParaRPr>
          </a:p>
          <a:p>
            <a:r>
              <a:rPr lang="en-US" sz="3600" b="1" dirty="0">
                <a:solidFill>
                  <a:srgbClr val="0B3736"/>
                </a:solidFill>
                <a:ea typeface="+mj-lt"/>
                <a:cs typeface="+mj-lt"/>
              </a:rPr>
              <a:t>Or on our Eco </a:t>
            </a:r>
            <a:r>
              <a:rPr lang="en-US" sz="3600" b="1">
                <a:solidFill>
                  <a:srgbClr val="0B3736"/>
                </a:solidFill>
                <a:ea typeface="+mj-lt"/>
                <a:cs typeface="+mj-lt"/>
              </a:rPr>
              <a:t>Diocese Twitter: @mandioeco</a:t>
            </a:r>
            <a:br>
              <a:rPr lang="en-US" sz="3600" b="1" dirty="0">
                <a:ea typeface="+mj-lt"/>
                <a:cs typeface="+mj-lt"/>
              </a:rPr>
            </a:br>
            <a:endParaRPr lang="en-US" sz="3600" b="1" dirty="0">
              <a:solidFill>
                <a:srgbClr val="0B3736"/>
              </a:solidFill>
              <a:cs typeface="Poppins"/>
              <a:hlinkClick r:id="" action="ppaction://noaction">
                <a:extLst>
                  <a:ext uri="{A12FA001-AC4F-418D-AE19-62706E023703}">
                    <ahyp:hlinkClr xmlns:ahyp="http://schemas.microsoft.com/office/drawing/2018/hyperlinkcolor" val="tx"/>
                  </a:ext>
                </a:extLst>
              </a:hlinkClick>
            </a:endParaRPr>
          </a:p>
          <a:p>
            <a:r>
              <a:rPr lang="en-US" sz="3600" dirty="0">
                <a:solidFill>
                  <a:srgbClr val="0B3736"/>
                </a:solidFill>
              </a:rPr>
              <a:t>If you wish to get in touch, please contact </a:t>
            </a:r>
            <a:r>
              <a:rPr lang="en-US" sz="3600" b="1" dirty="0">
                <a:solidFill>
                  <a:srgbClr val="0B3736"/>
                </a:solidFill>
              </a:rPr>
              <a:t>comms@manchester.anglican.org</a:t>
            </a:r>
            <a:endParaRPr lang="en-US" sz="36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Eco Stepping Stones"/>
          <p:cNvSpPr txBox="1">
            <a:spLocks noGrp="1"/>
          </p:cNvSpPr>
          <p:nvPr>
            <p:ph type="title"/>
          </p:nvPr>
        </p:nvSpPr>
        <p:spPr>
          <a:xfrm>
            <a:off x="1206500" y="1353459"/>
            <a:ext cx="21971000" cy="1433164"/>
          </a:xfrm>
          <a:prstGeom prst="rect">
            <a:avLst/>
          </a:prstGeom>
        </p:spPr>
        <p:txBody>
          <a:bodyPr/>
          <a:lstStyle>
            <a:lvl1pPr>
              <a:defRPr spc="-200"/>
            </a:lvl1pPr>
          </a:lstStyle>
          <a:p>
            <a:r>
              <a:rPr dirty="0">
                <a:solidFill>
                  <a:srgbClr val="115755"/>
                </a:solidFill>
              </a:rPr>
              <a:t>The Workbook</a:t>
            </a:r>
          </a:p>
        </p:txBody>
      </p:sp>
      <p:sp>
        <p:nvSpPr>
          <p:cNvPr id="170" name="Feedback"/>
          <p:cNvSpPr txBox="1">
            <a:spLocks noGrp="1"/>
          </p:cNvSpPr>
          <p:nvPr>
            <p:ph type="body" sz="quarter" idx="1"/>
          </p:nvPr>
        </p:nvSpPr>
        <p:spPr>
          <a:xfrm>
            <a:off x="1206498" y="2786623"/>
            <a:ext cx="20149168" cy="1992561"/>
          </a:xfrm>
          <a:prstGeom prst="rect">
            <a:avLst/>
          </a:prstGeom>
        </p:spPr>
        <p:txBody>
          <a:bodyPr/>
          <a:lstStyle/>
          <a:p>
            <a:r>
              <a:rPr dirty="0">
                <a:solidFill>
                  <a:srgbClr val="C7D92D"/>
                </a:solidFill>
              </a:rPr>
              <a:t>What you can expect from the pages ahead…</a:t>
            </a:r>
          </a:p>
        </p:txBody>
      </p:sp>
      <p:sp>
        <p:nvSpPr>
          <p:cNvPr id="171" name="Slide bullet text"/>
          <p:cNvSpPr txBox="1">
            <a:spLocks noGrp="1"/>
          </p:cNvSpPr>
          <p:nvPr>
            <p:ph type="body" idx="21"/>
          </p:nvPr>
        </p:nvSpPr>
        <p:spPr>
          <a:xfrm>
            <a:off x="1206500" y="3974964"/>
            <a:ext cx="21971000" cy="82170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a:bodyPr>
          <a:lstStyle/>
          <a:p>
            <a:pPr marL="0" indent="0" defTabSz="2096970">
              <a:lnSpc>
                <a:spcPct val="170000"/>
              </a:lnSpc>
              <a:spcBef>
                <a:spcPts val="3800"/>
              </a:spcBef>
              <a:buSzTx/>
              <a:buNone/>
              <a:defRPr sz="4730"/>
            </a:pPr>
            <a:r>
              <a:rPr lang="en-GB" sz="3200" dirty="0">
                <a:solidFill>
                  <a:srgbClr val="0B3736"/>
                </a:solidFill>
              </a:rPr>
              <a:t>In Section 4, </a:t>
            </a:r>
            <a:r>
              <a:rPr sz="3200" dirty="0">
                <a:solidFill>
                  <a:srgbClr val="0B3736"/>
                </a:solidFill>
              </a:rPr>
              <a:t> it is over to you</a:t>
            </a:r>
            <a:r>
              <a:rPr lang="en-GB" sz="3200" dirty="0">
                <a:solidFill>
                  <a:srgbClr val="0B3736"/>
                </a:solidFill>
              </a:rPr>
              <a:t>, where we set out notes on </a:t>
            </a:r>
            <a:r>
              <a:rPr lang="en-GB" sz="3200" b="1" dirty="0">
                <a:solidFill>
                  <a:srgbClr val="0B3736"/>
                </a:solidFill>
              </a:rPr>
              <a:t>Running the Eco Stepping Stones Course.  </a:t>
            </a:r>
            <a:r>
              <a:rPr sz="3200" dirty="0">
                <a:solidFill>
                  <a:srgbClr val="0B3736"/>
                </a:solidFill>
              </a:rPr>
              <a:t>We turn to the three sessions on offer as part of Eco Stepping Stones so that you can move through them step by step and explore how you might produce good fruit.</a:t>
            </a:r>
            <a:r>
              <a:rPr lang="en-GB" sz="3200" dirty="0">
                <a:solidFill>
                  <a:srgbClr val="0B3736"/>
                </a:solidFill>
              </a:rPr>
              <a:t> </a:t>
            </a:r>
            <a:endParaRPr lang="en-GB" sz="3200" b="1" dirty="0">
              <a:solidFill>
                <a:srgbClr val="0B3736"/>
              </a:solidFill>
            </a:endParaRPr>
          </a:p>
          <a:p>
            <a:pPr marL="0" indent="0" defTabSz="2096970">
              <a:lnSpc>
                <a:spcPct val="170000"/>
              </a:lnSpc>
              <a:spcBef>
                <a:spcPts val="3800"/>
              </a:spcBef>
              <a:buSzTx/>
              <a:buNone/>
              <a:defRPr sz="4730"/>
            </a:pPr>
            <a:r>
              <a:rPr lang="en-GB" sz="3200" dirty="0">
                <a:solidFill>
                  <a:srgbClr val="0B3736"/>
                </a:solidFill>
              </a:rPr>
              <a:t>In Section 5 we</a:t>
            </a:r>
            <a:r>
              <a:rPr sz="3200" dirty="0">
                <a:solidFill>
                  <a:srgbClr val="0B3736"/>
                </a:solidFill>
              </a:rPr>
              <a:t> have included a bit of </a:t>
            </a:r>
            <a:r>
              <a:rPr sz="3200" b="1" dirty="0">
                <a:solidFill>
                  <a:srgbClr val="0B3736"/>
                </a:solidFill>
              </a:rPr>
              <a:t>course theory</a:t>
            </a:r>
            <a:r>
              <a:rPr sz="3200" dirty="0">
                <a:solidFill>
                  <a:srgbClr val="0B3736"/>
                </a:solidFill>
              </a:rPr>
              <a:t> for those who want it, alongside </a:t>
            </a:r>
            <a:r>
              <a:rPr lang="en-GB" sz="3200" dirty="0">
                <a:solidFill>
                  <a:srgbClr val="0B3736"/>
                </a:solidFill>
              </a:rPr>
              <a:t>Section 6 with some</a:t>
            </a:r>
            <a:r>
              <a:rPr sz="3200" dirty="0">
                <a:solidFill>
                  <a:srgbClr val="0B3736"/>
                </a:solidFill>
              </a:rPr>
              <a:t> </a:t>
            </a:r>
            <a:r>
              <a:rPr lang="en-GB" sz="3200" b="1" dirty="0">
                <a:solidFill>
                  <a:srgbClr val="0B3736"/>
                </a:solidFill>
              </a:rPr>
              <a:t>course coaching</a:t>
            </a:r>
            <a:r>
              <a:rPr sz="3200" dirty="0">
                <a:solidFill>
                  <a:srgbClr val="0B3736"/>
                </a:solidFill>
              </a:rPr>
              <a:t> tips for leading others through the sessions as well. The idea is to make this all as accessible as possible, but just in case, </a:t>
            </a:r>
            <a:r>
              <a:rPr lang="en-GB" sz="3200" dirty="0">
                <a:solidFill>
                  <a:srgbClr val="0B3736"/>
                </a:solidFill>
              </a:rPr>
              <a:t>Section 7 provides </a:t>
            </a:r>
            <a:r>
              <a:rPr sz="3200" dirty="0">
                <a:solidFill>
                  <a:srgbClr val="0B3736"/>
                </a:solidFill>
              </a:rPr>
              <a:t>a </a:t>
            </a:r>
            <a:r>
              <a:rPr sz="3200" b="1" dirty="0">
                <a:solidFill>
                  <a:srgbClr val="0B3736"/>
                </a:solidFill>
              </a:rPr>
              <a:t>jargon buster</a:t>
            </a:r>
            <a:r>
              <a:rPr sz="3200" dirty="0">
                <a:solidFill>
                  <a:srgbClr val="0B3736"/>
                </a:solidFill>
              </a:rPr>
              <a:t> in the back of this workbook.</a:t>
            </a:r>
            <a:r>
              <a:rPr lang="en-GB" sz="3200" dirty="0">
                <a:solidFill>
                  <a:srgbClr val="0B3736"/>
                </a:solidFill>
              </a:rPr>
              <a:t> </a:t>
            </a:r>
          </a:p>
          <a:p>
            <a:pPr marL="0" indent="0" defTabSz="2096970">
              <a:lnSpc>
                <a:spcPct val="170000"/>
              </a:lnSpc>
              <a:spcBef>
                <a:spcPts val="3800"/>
              </a:spcBef>
              <a:buSzTx/>
              <a:buNone/>
              <a:defRPr sz="4730"/>
            </a:pPr>
            <a:r>
              <a:rPr sz="3200" dirty="0">
                <a:solidFill>
                  <a:srgbClr val="0B3736"/>
                </a:solidFill>
              </a:rPr>
              <a:t>This workbook does not claim to be a comprehensive guide to anything. </a:t>
            </a:r>
            <a:r>
              <a:rPr lang="en-GB" sz="3200" dirty="0">
                <a:solidFill>
                  <a:srgbClr val="0B3736"/>
                </a:solidFill>
              </a:rPr>
              <a:t>But it can</a:t>
            </a:r>
            <a:r>
              <a:rPr sz="3200" dirty="0">
                <a:solidFill>
                  <a:srgbClr val="0B3736"/>
                </a:solidFill>
              </a:rPr>
              <a:t> be a place to start, a guide to the course itself, and an inspiration for producing good fruit, together.</a:t>
            </a:r>
            <a:endParaRPr/>
          </a:p>
        </p:txBody>
      </p:sp>
      <p:pic>
        <p:nvPicPr>
          <p:cNvPr id="2" name="Picture 1" descr="A green and black cross in a pot&#10;&#10;Description automatically generated">
            <a:extLst>
              <a:ext uri="{FF2B5EF4-FFF2-40B4-BE49-F238E27FC236}">
                <a16:creationId xmlns:a16="http://schemas.microsoft.com/office/drawing/2014/main" id="{E4DE716D-BB8F-DE96-F0E1-FBA5315AA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Eco Stepping Stones"/>
          <p:cNvSpPr txBox="1">
            <a:spLocks noGrp="1"/>
          </p:cNvSpPr>
          <p:nvPr>
            <p:ph type="title"/>
          </p:nvPr>
        </p:nvSpPr>
        <p:spPr>
          <a:xfrm>
            <a:off x="1206500" y="939799"/>
            <a:ext cx="21971000" cy="1433164"/>
          </a:xfrm>
          <a:prstGeom prst="rect">
            <a:avLst/>
          </a:prstGeom>
        </p:spPr>
        <p:txBody>
          <a:bodyPr/>
          <a:lstStyle>
            <a:lvl1pPr>
              <a:defRPr spc="-200"/>
            </a:lvl1pPr>
          </a:lstStyle>
          <a:p>
            <a:r>
              <a:rPr>
                <a:solidFill>
                  <a:srgbClr val="115755"/>
                </a:solidFill>
              </a:rPr>
              <a:t>Contents</a:t>
            </a:r>
          </a:p>
        </p:txBody>
      </p:sp>
      <p:sp>
        <p:nvSpPr>
          <p:cNvPr id="174" name="Feedback"/>
          <p:cNvSpPr txBox="1">
            <a:spLocks noGrp="1"/>
          </p:cNvSpPr>
          <p:nvPr>
            <p:ph type="body" sz="quarter" idx="1"/>
          </p:nvPr>
        </p:nvSpPr>
        <p:spPr>
          <a:xfrm>
            <a:off x="1206498" y="2372960"/>
            <a:ext cx="20149168" cy="1992561"/>
          </a:xfrm>
          <a:prstGeom prst="rect">
            <a:avLst/>
          </a:prstGeom>
        </p:spPr>
        <p:txBody>
          <a:bodyPr/>
          <a:lstStyle/>
          <a:p>
            <a:r>
              <a:rPr dirty="0">
                <a:solidFill>
                  <a:srgbClr val="115755"/>
                </a:solidFill>
              </a:rPr>
              <a:t>An at a glance guide… </a:t>
            </a:r>
          </a:p>
        </p:txBody>
      </p:sp>
      <p:sp>
        <p:nvSpPr>
          <p:cNvPr id="175" name="Slide bullet text"/>
          <p:cNvSpPr txBox="1">
            <a:spLocks noGrp="1"/>
          </p:cNvSpPr>
          <p:nvPr>
            <p:ph type="body" idx="21"/>
          </p:nvPr>
        </p:nvSpPr>
        <p:spPr>
          <a:xfrm>
            <a:off x="1104900" y="4231063"/>
            <a:ext cx="22759393" cy="94849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chor="t">
            <a:normAutofit/>
          </a:bodyPr>
          <a:lstStyle/>
          <a:p>
            <a:pPr marL="835025" indent="-835025">
              <a:lnSpc>
                <a:spcPct val="72000"/>
              </a:lnSpc>
              <a:buSzPct val="100000"/>
              <a:buAutoNum type="arabicParenR"/>
              <a:defRPr sz="5000">
                <a:solidFill>
                  <a:schemeClr val="accent1">
                    <a:lumOff val="12500"/>
                  </a:schemeClr>
                </a:solidFill>
              </a:defRPr>
            </a:pPr>
            <a:r>
              <a:rPr dirty="0"/>
              <a:t>Hope for the Future </a:t>
            </a:r>
            <a:endParaRPr lang="en-US"/>
          </a:p>
          <a:p>
            <a:pPr marL="835025" indent="-835025">
              <a:lnSpc>
                <a:spcPct val="72000"/>
              </a:lnSpc>
              <a:buSzPct val="100000"/>
              <a:buAutoNum type="arabicParenR"/>
              <a:defRPr sz="5000">
                <a:solidFill>
                  <a:schemeClr val="accent2"/>
                </a:solidFill>
              </a:defRPr>
            </a:pPr>
            <a:r>
              <a:rPr dirty="0"/>
              <a:t>People who have made this possible</a:t>
            </a:r>
          </a:p>
          <a:p>
            <a:pPr marL="835025" indent="-835025">
              <a:lnSpc>
                <a:spcPct val="72000"/>
              </a:lnSpc>
              <a:buSzPct val="100000"/>
              <a:buAutoNum type="arabicParenR"/>
              <a:defRPr sz="5000">
                <a:solidFill>
                  <a:schemeClr val="accent3">
                    <a:satOff val="-7500"/>
                    <a:lumOff val="-10588"/>
                  </a:schemeClr>
                </a:solidFill>
              </a:defRPr>
            </a:pPr>
            <a:r>
              <a:rPr dirty="0"/>
              <a:t>What is Eco Stepping Stones and how will it benefit you?</a:t>
            </a:r>
          </a:p>
          <a:p>
            <a:pPr marL="835025" indent="-835025">
              <a:lnSpc>
                <a:spcPct val="72000"/>
              </a:lnSpc>
              <a:buSzPct val="100000"/>
              <a:buAutoNum type="arabicParenR"/>
              <a:defRPr sz="5000">
                <a:solidFill>
                  <a:schemeClr val="accent4">
                    <a:lumOff val="10049"/>
                  </a:schemeClr>
                </a:solidFill>
              </a:defRPr>
            </a:pPr>
            <a:r>
              <a:rPr dirty="0"/>
              <a:t>Running the Eco Stepping Stones Course.</a:t>
            </a:r>
          </a:p>
          <a:p>
            <a:pPr marL="835025" indent="-835025">
              <a:lnSpc>
                <a:spcPct val="72000"/>
              </a:lnSpc>
              <a:buSzPct val="100000"/>
              <a:buAutoNum type="arabicParenR"/>
              <a:defRPr sz="5000">
                <a:solidFill>
                  <a:schemeClr val="accent5">
                    <a:lumOff val="8676"/>
                  </a:schemeClr>
                </a:solidFill>
              </a:defRPr>
            </a:pPr>
            <a:r>
              <a:rPr dirty="0"/>
              <a:t>Course Theory</a:t>
            </a:r>
          </a:p>
          <a:p>
            <a:pPr marL="835025" indent="-835025">
              <a:lnSpc>
                <a:spcPct val="72000"/>
              </a:lnSpc>
              <a:buSzPct val="100000"/>
              <a:buAutoNum type="arabicParenR"/>
              <a:defRPr sz="5000">
                <a:solidFill>
                  <a:schemeClr val="accent6">
                    <a:lumOff val="9264"/>
                  </a:schemeClr>
                </a:solidFill>
              </a:defRPr>
            </a:pPr>
            <a:r>
              <a:rPr dirty="0"/>
              <a:t>Course Coaching</a:t>
            </a:r>
          </a:p>
          <a:p>
            <a:pPr marL="835025" indent="-835025">
              <a:lnSpc>
                <a:spcPct val="72000"/>
              </a:lnSpc>
              <a:buSzPct val="100000"/>
              <a:buAutoNum type="arabicParenR"/>
              <a:defRPr sz="5000">
                <a:solidFill>
                  <a:schemeClr val="accent6">
                    <a:lumOff val="18529"/>
                  </a:schemeClr>
                </a:solidFill>
              </a:defRPr>
            </a:pPr>
            <a:r>
              <a:rPr dirty="0"/>
              <a:t>Jargon Buster </a:t>
            </a:r>
          </a:p>
        </p:txBody>
      </p:sp>
      <p:pic>
        <p:nvPicPr>
          <p:cNvPr id="2" name="Picture 1" descr="A green and black cross in a pot&#10;&#10;Description automatically generated">
            <a:extLst>
              <a:ext uri="{FF2B5EF4-FFF2-40B4-BE49-F238E27FC236}">
                <a16:creationId xmlns:a16="http://schemas.microsoft.com/office/drawing/2014/main" id="{264C21BE-4CEE-62D8-B0F9-617390AD2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000" y="313898"/>
            <a:ext cx="1509186" cy="175614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Image Gallery"/>
          <p:cNvGrpSpPr/>
          <p:nvPr/>
        </p:nvGrpSpPr>
        <p:grpSpPr>
          <a:xfrm>
            <a:off x="2234505" y="1361922"/>
            <a:ext cx="19914990" cy="11360456"/>
            <a:chOff x="0" y="0"/>
            <a:chExt cx="19914989" cy="11360454"/>
          </a:xfrm>
        </p:grpSpPr>
        <p:pic>
          <p:nvPicPr>
            <p:cNvPr id="177" name="20181204_Warming_stripes_(global,_WMO,_1850-2018)_-_Climate_Lab_Book_(Ed_Hawkins).png" descr="20181204_Warming_stripes_(global,_WMO,_1850-2018)_-_Climate_Lab_Book_(Ed_Hawkins).png"/>
            <p:cNvPicPr>
              <a:picLocks noChangeAspect="1"/>
            </p:cNvPicPr>
            <p:nvPr/>
          </p:nvPicPr>
          <p:blipFill>
            <a:blip r:embed="rId2"/>
            <a:srcRect t="353" b="353"/>
            <a:stretch>
              <a:fillRect/>
            </a:stretch>
          </p:blipFill>
          <p:spPr>
            <a:xfrm>
              <a:off x="0" y="0"/>
              <a:ext cx="19914990" cy="7412635"/>
            </a:xfrm>
            <a:prstGeom prst="rect">
              <a:avLst/>
            </a:prstGeom>
            <a:ln w="12700" cap="flat">
              <a:noFill/>
              <a:miter lim="400000"/>
            </a:ln>
            <a:effectLst/>
          </p:spPr>
        </p:pic>
        <p:sp>
          <p:nvSpPr>
            <p:cNvPr id="178" name="This image shows the trend in global temperatures from 1850, to present. This represents a 1.2 degree global temperature rise. It might not sound like much, but we need to stop it before it gets to 1.5 degrees, and really do not want it to go above 2 deg"/>
            <p:cNvSpPr/>
            <p:nvPr/>
          </p:nvSpPr>
          <p:spPr>
            <a:xfrm>
              <a:off x="0" y="7488834"/>
              <a:ext cx="19914990" cy="38716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pPr defTabSz="825500">
                <a:defRPr sz="4100" i="1">
                  <a:solidFill>
                    <a:srgbClr val="000000"/>
                  </a:solidFill>
                </a:defRPr>
              </a:pPr>
              <a:r>
                <a:t>This image shows the trend in global temperatures from 1850, to present. This represents a 1.2 degree global temperature rise. It might not sound like much, but we need to stop it before it gets to 1.5 degrees, and really do not want it to go above 2 degrees. This is an </a:t>
              </a:r>
              <a:r>
                <a:rPr u="sng">
                  <a:solidFill>
                    <a:srgbClr val="0000FF"/>
                  </a:solidFill>
                  <a:uFill>
                    <a:solidFill>
                      <a:srgbClr val="0000FF"/>
                    </a:solidFill>
                  </a:uFill>
                  <a:hlinkClick r:id="rId3"/>
                </a:rPr>
                <a:t>image</a:t>
              </a:r>
              <a:r>
                <a:t> produced by Climatologist Prof Ed Hawkins. Prof Hawkins is a global expert in communicating rigorous science to non-scientists. He also lets us share this image for free via Creative Commons Licence.</a:t>
              </a:r>
            </a:p>
          </p:txBody>
        </p:sp>
      </p:grpSp>
      <p:pic>
        <p:nvPicPr>
          <p:cNvPr id="2" name="Picture 1" descr="A green and black cross in a pot&#10;&#10;Description automatically generated">
            <a:extLst>
              <a:ext uri="{FF2B5EF4-FFF2-40B4-BE49-F238E27FC236}">
                <a16:creationId xmlns:a16="http://schemas.microsoft.com/office/drawing/2014/main" id="{36F2B443-5768-BBB9-71DB-62C2B74DE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1000" y="360790"/>
            <a:ext cx="1509186" cy="1756143"/>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Custom 3">
      <a:majorFont>
        <a:latin typeface="Poppins"/>
        <a:ea typeface="Helvetica Neue"/>
        <a:cs typeface="Helvetica Neue"/>
      </a:majorFont>
      <a:minorFont>
        <a:latin typeface="Open Sans Medium"/>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TotalTime>
  <Words>5874</Words>
  <Application>Microsoft Office PowerPoint</Application>
  <PresentationFormat>Custom</PresentationFormat>
  <Paragraphs>268</Paragraphs>
  <Slides>61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Calibri</vt:lpstr>
      <vt:lpstr>Calibri Light</vt:lpstr>
      <vt:lpstr>Helvetica Neue</vt:lpstr>
      <vt:lpstr>Helvetica Neue Medium</vt:lpstr>
      <vt:lpstr>Poppins</vt:lpstr>
      <vt:lpstr>Times Roman</vt:lpstr>
      <vt:lpstr>Verdana</vt:lpstr>
      <vt:lpstr>21_BasicWhite</vt:lpstr>
      <vt:lpstr>Office Theme</vt:lpstr>
      <vt:lpstr>Eco Stepping Stones Workbook</vt:lpstr>
      <vt:lpstr>PowerPoint Presentation</vt:lpstr>
      <vt:lpstr>Eco Stepping Stones - An Introduction</vt:lpstr>
      <vt:lpstr>Before we begin…</vt:lpstr>
      <vt:lpstr>PowerPoint Presentation</vt:lpstr>
      <vt:lpstr>The Workbook</vt:lpstr>
      <vt:lpstr>The Workbook</vt:lpstr>
      <vt:lpstr>Contents</vt:lpstr>
      <vt:lpstr>PowerPoint Presentation</vt:lpstr>
      <vt:lpstr>1) Hope for the Future</vt:lpstr>
      <vt:lpstr>The Global Challenge</vt:lpstr>
      <vt:lpstr>A mandate to act</vt:lpstr>
      <vt:lpstr>Hope for the future</vt:lpstr>
      <vt:lpstr>Taking the first step</vt:lpstr>
      <vt:lpstr>PowerPoint Presentation</vt:lpstr>
      <vt:lpstr>2) People who have made this possible</vt:lpstr>
      <vt:lpstr>The contributions that have made Eco Stepping Stones possible</vt:lpstr>
      <vt:lpstr>People who have made this possible</vt:lpstr>
      <vt:lpstr>The Spaces and Places that have made Eco Stepping Stones possible</vt:lpstr>
      <vt:lpstr>There are numerous Teams that have made Eco Stepping Stones possible too</vt:lpstr>
      <vt:lpstr>There are external initiatives that have also made Eco Stepping Stones possible</vt:lpstr>
      <vt:lpstr>PowerPoint Presentation</vt:lpstr>
      <vt:lpstr>3) What is Eco Stepping Stones and how will it benefit you?</vt:lpstr>
      <vt:lpstr>PowerPoint Presentation</vt:lpstr>
      <vt:lpstr>PowerPoint Presentation</vt:lpstr>
      <vt:lpstr>PowerPoint Presentation</vt:lpstr>
      <vt:lpstr>PowerPoint Presentation</vt:lpstr>
      <vt:lpstr>PowerPoint Presentation</vt:lpstr>
      <vt:lpstr>PowerPoint Presentation</vt:lpstr>
      <vt:lpstr>4) The Sessions</vt:lpstr>
      <vt:lpstr>PowerPoint Presentation</vt:lpstr>
      <vt:lpstr>Session One: </vt:lpstr>
      <vt:lpstr>Initial thought…</vt:lpstr>
      <vt:lpstr>Questions</vt:lpstr>
      <vt:lpstr>Questions</vt:lpstr>
      <vt:lpstr>Questions</vt:lpstr>
      <vt:lpstr>Session Two</vt:lpstr>
      <vt:lpstr>Questions</vt:lpstr>
      <vt:lpstr>Questions</vt:lpstr>
      <vt:lpstr>Questions</vt:lpstr>
      <vt:lpstr>Questions</vt:lpstr>
      <vt:lpstr>Session Three</vt:lpstr>
      <vt:lpstr>Can I really do this?</vt:lpstr>
      <vt:lpstr>Questions</vt:lpstr>
      <vt:lpstr>Questions</vt:lpstr>
      <vt:lpstr>Questions</vt:lpstr>
      <vt:lpstr>PowerPoint Presentation</vt:lpstr>
      <vt:lpstr>5) Course Theory</vt:lpstr>
      <vt:lpstr>Eco Stepping Stones</vt:lpstr>
      <vt:lpstr>Eco Stepping Stones</vt:lpstr>
      <vt:lpstr>Eco Stepping Stones</vt:lpstr>
      <vt:lpstr>Eco Stepping Stones</vt:lpstr>
      <vt:lpstr>PowerPoint Presentation</vt:lpstr>
      <vt:lpstr>6) Course Coaching</vt:lpstr>
      <vt:lpstr>Eco Stepping Stones</vt:lpstr>
      <vt:lpstr>Eco Stepping Stones</vt:lpstr>
      <vt:lpstr>PowerPoint Presentation</vt:lpstr>
      <vt:lpstr>7) Jargon Buster </vt:lpstr>
      <vt:lpstr>PowerPoint Presentation</vt:lpstr>
      <vt:lpstr>PowerPoint Presentation</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Stepping Stones Workbook</dc:title>
  <cp:lastModifiedBy>James Newman</cp:lastModifiedBy>
  <cp:revision>249</cp:revision>
  <dcterms:modified xsi:type="dcterms:W3CDTF">2023-10-11T13:58:28Z</dcterms:modified>
</cp:coreProperties>
</file>