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89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E38C170-E54F-4B57-854C-2C21E9F5D432}">
          <p14:sldIdLst>
            <p14:sldId id="28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4B75"/>
    <a:srgbClr val="56B2CB"/>
    <a:srgbClr val="00838B"/>
    <a:srgbClr val="595F74"/>
    <a:srgbClr val="FEE85C"/>
    <a:srgbClr val="00B5BC"/>
    <a:srgbClr val="54B2CC"/>
    <a:srgbClr val="3A3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43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2F76FD-646B-415D-85CF-93C17C03AF50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2FFA4-1516-4F6F-BD20-66C2281F52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7169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25B000C-AADF-4433-9F98-26073C1CBC82}" type="slidenum">
              <a:rPr kumimoji="0" lang="en-GB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4459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86873-28ED-F832-F6A5-C206C43D0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1CBC41-212D-DFD7-33BF-B48DAADB01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1D624-EBA2-686B-DC02-9DF783A2F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E8FF4A-C8AA-D2CD-CF3D-8324DF5DC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15AED9-2A47-CF0C-D580-ED194CA3A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70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CFB0F-4B9C-D9A8-DAF2-E3E27EC08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0BA36F-D901-9ACE-C669-5C8D7BFC31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39DD1-8742-2627-E58D-8E370A9BF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B4857-09FE-2714-0AB3-3C3E15DFF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349DD4-1B9C-4AC4-28FD-2106F88F8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31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A2106-2DA0-6E72-E23B-8AE015C02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606EE2-EB30-C0AD-62F8-BD3A03F351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D11433-918E-627E-8CB6-26A655AA2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8B621-C67C-FA16-DBB3-A65DE4665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7B680F-C460-0C8A-16A3-ECF432B4E0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7347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4C9C8-7126-C05E-5432-8F211E9B5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47090"/>
            <a:ext cx="3444433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A3766B-5236-F21B-7620-50E00E79F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pPr/>
              <a:t>07/12/2023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C833BF-93A5-F72E-4644-AC36AC402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CA282E-59F0-453F-315D-6764E6AE2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5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ED8E-AD77-8EF1-0A06-B0A3F1014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29B53-0728-5FA1-CB24-3FD8E9E3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64AE8-F809-AC31-EF5B-750C7A8E3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06B56-552E-7D0E-F020-8578309A0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2A3F18-AF17-DD51-650B-08DED9761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11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80E62-D403-FB77-898B-5731A251F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8DE627-42C3-5B42-3429-28FEAE0DE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F3C4C-817C-679B-34BD-F1ECC0658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FA722-6D8D-24B4-8149-388BF7EA7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B2B42-8678-BE86-3E22-022E5666F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9599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790CB-60E6-57AB-47AD-48D7FA6A4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0DA367-C5BC-F3E3-8984-95A38407AA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3D6202-FC9C-A468-E2D9-3567CBE7A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ECD6D6-AC46-3480-DD17-3AD004B94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0DBA7-8F29-9EDC-7483-10780A58D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84D340-05F1-659E-987A-C46E0B80C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6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286CEB-EC94-8FC7-CC48-A5C07FCEA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BF98E-875F-7924-7A34-5FF6C7EAC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6BCF3D-6196-87FB-7F1D-CEF5847033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07AEE2-6313-ACC6-0D65-E19B21D855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7117D8-EACA-74C9-9508-E27B363652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3421176-382B-1121-650E-505BA07009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98BB7E-563E-BA37-768D-B63CC78D5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CE5379-FF9E-F16E-E809-5898263D4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009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B31C2-CF35-7BA4-6E4E-45F488BB0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1D6378-F664-354D-7A54-7D521FD2C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D2711B-0F55-F500-F4C4-A4A1EF789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F0824-4D76-87C5-B8B3-F1DCDECBD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8977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919522-E262-682D-2CBC-D730F367F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127BB6D-FAE0-8EBC-A8D3-5253C249F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08D55E-C4B8-374D-202B-90977446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5052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AB67E-B673-6C4F-2202-AB2685B63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5E971-1D7E-4A0F-2A7D-CBE66E9E1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F4D1B-12AF-9C65-1B57-F4DA1AD54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D4DB01-DB6D-8EF8-46D0-D5C901D03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91B7C6-FC22-6CD9-132B-0D647DA45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3F0D1B-3AB6-5894-A687-712D9469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3750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7C56E-C6DB-85ED-AE1C-7D726F3C1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DA7BA7-5C8A-1E57-1CD1-EC6D8D2950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D1AD36-023D-5D10-7AA0-26F9B638ED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67EAC3-3A7E-A000-1FEC-12362C354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4B2120-553B-41AB-89EA-A23B71687F2A}" type="datetimeFigureOut">
              <a:rPr lang="en-GB" smtClean="0"/>
              <a:t>07/12/2023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A58DC5-20CE-1B2B-2AB1-2AF1A5802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402896-4DE9-8D51-CA6A-CAB84FA39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51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40418C-A337-99C8-B005-6381EED0E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BE14FD-C8F2-21FE-84E9-E4335BF85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B475F-E64E-6E0B-A89B-FB614DDF2D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B2120-553B-41AB-89EA-A23B71687F2A}" type="datetimeFigureOut">
              <a:rPr lang="en-GB" smtClean="0"/>
              <a:pPr/>
              <a:t>07/12/2023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B0FCB3-58C6-015F-3795-F27BF0651C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809495-4EBF-A0C6-B58D-F4E4F26ED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B449B-85E2-43EA-A765-3473E0B6E7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54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B3F8C37-FA2E-10E3-A628-EDCC58D1651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7" t="4" r="1627" b="15810"/>
          <a:stretch/>
        </p:blipFill>
        <p:spPr>
          <a:xfrm rot="5400000">
            <a:off x="-3377326" y="3377322"/>
            <a:ext cx="6858001" cy="10335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0BDCA34-2C73-D160-8451-30B09EC54EF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0" t="4" r="2160" b="62853"/>
          <a:stretch/>
        </p:blipFill>
        <p:spPr>
          <a:xfrm rot="10800000">
            <a:off x="-2" y="6774180"/>
            <a:ext cx="12188675" cy="81948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9A6E3F58-1217-DF75-E155-3ECA660F6D3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4">
            <a:alphaModFix amt="3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989"/>
          <a:stretch/>
        </p:blipFill>
        <p:spPr>
          <a:xfrm>
            <a:off x="216055" y="190925"/>
            <a:ext cx="1253115" cy="660381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6EA5FE25-87AB-082A-3018-8B9FF53C67BB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8211119" y="2375712"/>
            <a:ext cx="2265148" cy="3003583"/>
            <a:chOff x="8211119" y="1977699"/>
            <a:chExt cx="2265148" cy="3003583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C6E0F1A-C25E-6AC1-4D16-D2BB77DECCA8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211119" y="1977699"/>
              <a:ext cx="2190183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Verdana" panose="020B0604030504040204" pitchFamily="34" charset="0"/>
                  <a:ea typeface="Verdana" panose="020B0604030504040204" pitchFamily="34" charset="0"/>
                  <a:cs typeface="+mn-cs"/>
                </a:rPr>
                <a:t>Title 3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4F2F3BD-EEF0-BADB-353C-C0731D0969F6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8211119" y="2949957"/>
              <a:ext cx="2265148" cy="20313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+mn-ea"/>
                  <a:cs typeface="+mn-cs"/>
                </a:rPr>
                <a:t>Lorem Ipsum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Open Sans" panose="020B0606030504020204" pitchFamily="34" charset="0"/>
                  <a:ea typeface="+mn-ea"/>
                  <a:cs typeface="+mn-cs"/>
                </a:rPr>
                <a:t> is simply dummy text of the printing and typesetting industry. Lorem Ipsum has been the industry's standard dummy text ever since the 1500s, when an unknown printer</a:t>
              </a:r>
              <a:endPara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Picture 1">
            <a:extLst>
              <a:ext uri="{FF2B5EF4-FFF2-40B4-BE49-F238E27FC236}">
                <a16:creationId xmlns:a16="http://schemas.microsoft.com/office/drawing/2014/main" id="{FF58B701-DF1F-2077-AC60-C90334D601C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0" t="4" r="2160" b="62853"/>
          <a:stretch/>
        </p:blipFill>
        <p:spPr>
          <a:xfrm>
            <a:off x="-4" y="-40976"/>
            <a:ext cx="12188675" cy="8194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8E77AC4-D9EE-3229-21C4-3879783320F5}"/>
              </a:ext>
            </a:extLst>
          </p:cNvPr>
          <p:cNvPicPr>
            <a:picLocks noGrp="1" noRot="1" noMove="1" noResize="1" noEditPoints="1" noAdjustHandles="1" noChangeArrowheads="1" noChangeShapeType="1" noCrop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7" t="4" r="1627" b="15810"/>
          <a:stretch/>
        </p:blipFill>
        <p:spPr>
          <a:xfrm rot="16200000">
            <a:off x="8707993" y="3336350"/>
            <a:ext cx="6858001" cy="1033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BFF226-A525-C546-9D26-9BBD76FB37A6}"/>
              </a:ext>
            </a:extLst>
          </p:cNvPr>
          <p:cNvSpPr txBox="1"/>
          <p:nvPr/>
        </p:nvSpPr>
        <p:spPr>
          <a:xfrm>
            <a:off x="1712401" y="190925"/>
            <a:ext cx="84866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000" b="1" i="0" u="none" strike="noStrike" kern="1200" cap="none" spc="0" normalizeH="0" baseline="0" noProof="0" dirty="0">
                <a:ln>
                  <a:noFill/>
                </a:ln>
                <a:solidFill>
                  <a:srgbClr val="3F4B75"/>
                </a:solidFill>
                <a:effectLst/>
                <a:uLnTx/>
                <a:uFillTx/>
                <a:latin typeface="Cabin" pitchFamily="2" charset="0"/>
                <a:ea typeface="Open Sans" panose="020B0606030504020204" pitchFamily="34" charset="0"/>
                <a:cs typeface="Open Sans" panose="020B0606030504020204" pitchFamily="34" charset="0"/>
              </a:rPr>
              <a:t>Our 10 year Vision: 2020 - 2030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rgbClr val="3F4B75"/>
              </a:solidFill>
              <a:effectLst/>
              <a:uLnTx/>
              <a:uFillTx/>
              <a:latin typeface="Cabin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D6A738B-6758-4544-88E4-B5A7B8E19ACF}"/>
              </a:ext>
            </a:extLst>
          </p:cNvPr>
          <p:cNvSpPr/>
          <p:nvPr/>
        </p:nvSpPr>
        <p:spPr>
          <a:xfrm>
            <a:off x="311145" y="973209"/>
            <a:ext cx="5001204" cy="5693866"/>
          </a:xfrm>
          <a:prstGeom prst="rect">
            <a:avLst/>
          </a:prstGeom>
          <a:ln>
            <a:solidFill>
              <a:srgbClr val="0ABBBD"/>
            </a:solidFill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2019 we did important groundwork with Diocesan Synod and Bishop’s Council to develop our 10-year vision and strategy for Manchester Diocese.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 a result of this work we set a new vision which is to be a </a:t>
            </a: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‘worshipping, growing and transforming Christian presence at the heart of every community’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along with our mission goals which are to be a church which is: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Growing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</a:t>
            </a:r>
            <a:r>
              <a:rPr kumimoji="0" lang="en-GB" sz="1600" b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engaging new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disciples in missionary church communities which are younger, more diverse, active and spiritually engaged.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Nurturing </a:t>
            </a:r>
            <a:r>
              <a:rPr kumimoji="0" lang="en-GB" sz="1600" b="0" i="1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–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helping new and existing disciples grow in their faith.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1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Serving – </a:t>
            </a: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present for all, speaking and acting prophetically for justice, supporting pastorally especially the vulnerable, deprived and excluded.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>
                <a:ln>
                  <a:noFill/>
                </a:ln>
                <a:solidFill>
                  <a:srgbClr val="17375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Focusing on these three priority areas is enabling us to bring about the fundamental changes we need to make to ensure our church flourishes and thrives.   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BAE53F1-F183-447D-9831-DDA468A071D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14845" y="1214533"/>
            <a:ext cx="5833935" cy="5172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776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38FA3911BCB144A374F452E86D0F7C" ma:contentTypeVersion="14" ma:contentTypeDescription="Create a new document." ma:contentTypeScope="" ma:versionID="b065809f3039eb00c28b52427ccf8793">
  <xsd:schema xmlns:xsd="http://www.w3.org/2001/XMLSchema" xmlns:xs="http://www.w3.org/2001/XMLSchema" xmlns:p="http://schemas.microsoft.com/office/2006/metadata/properties" xmlns:ns2="36c40cd2-d377-4136-850c-adc9b9f776a3" xmlns:ns3="4315c39c-60bb-41a0-98a8-74f05f6b27e8" targetNamespace="http://schemas.microsoft.com/office/2006/metadata/properties" ma:root="true" ma:fieldsID="8ef7c7ab31ba2e95331b5415fa3acc3d" ns2:_="" ns3:_="">
    <xsd:import namespace="36c40cd2-d377-4136-850c-adc9b9f776a3"/>
    <xsd:import namespace="4315c39c-60bb-41a0-98a8-74f05f6b27e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c40cd2-d377-4136-850c-adc9b9f776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36672fb-ee5f-454f-9535-e08e758c04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15c39c-60bb-41a0-98a8-74f05f6b27e8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c1de2baf-5ad7-443d-ae81-dd4518b1b477}" ma:internalName="TaxCatchAll" ma:showField="CatchAllData" ma:web="4315c39c-60bb-41a0-98a8-74f05f6b27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6c40cd2-d377-4136-850c-adc9b9f776a3">
      <Terms xmlns="http://schemas.microsoft.com/office/infopath/2007/PartnerControls"/>
    </lcf76f155ced4ddcb4097134ff3c332f>
    <TaxCatchAll xmlns="4315c39c-60bb-41a0-98a8-74f05f6b27e8"/>
  </documentManagement>
</p:properties>
</file>

<file path=customXml/itemProps1.xml><?xml version="1.0" encoding="utf-8"?>
<ds:datastoreItem xmlns:ds="http://schemas.openxmlformats.org/officeDocument/2006/customXml" ds:itemID="{D80D9684-E496-4E61-B428-D6CC40465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c40cd2-d377-4136-850c-adc9b9f776a3"/>
    <ds:schemaRef ds:uri="4315c39c-60bb-41a0-98a8-74f05f6b27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B7F780-2EB7-4740-A73F-D2774560D5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D8B4528-8E26-42A0-AF7E-1A26F6DEC398}">
  <ds:schemaRefs>
    <ds:schemaRef ds:uri="http://purl.org/dc/terms/"/>
    <ds:schemaRef ds:uri="http://schemas.openxmlformats.org/package/2006/metadata/core-properties"/>
    <ds:schemaRef ds:uri="http://purl.org/dc/dcmitype/"/>
    <ds:schemaRef ds:uri="http://purl.org/dc/elements/1.1/"/>
    <ds:schemaRef ds:uri="4315c39c-60bb-41a0-98a8-74f05f6b27e8"/>
    <ds:schemaRef ds:uri="http://schemas.microsoft.com/office/2006/documentManagement/types"/>
    <ds:schemaRef ds:uri="http://schemas.microsoft.com/office/infopath/2007/PartnerControls"/>
    <ds:schemaRef ds:uri="36c40cd2-d377-4136-850c-adc9b9f776a3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194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Cabin</vt:lpstr>
      <vt:lpstr>Calibri</vt:lpstr>
      <vt:lpstr>Calibri Light</vt:lpstr>
      <vt:lpstr>Open Sans</vt:lpstr>
      <vt:lpstr>Verdana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Newman</dc:creator>
  <cp:lastModifiedBy>Gemma Gardiner</cp:lastModifiedBy>
  <cp:revision>263</cp:revision>
  <cp:lastPrinted>2023-12-06T09:41:35Z</cp:lastPrinted>
  <dcterms:created xsi:type="dcterms:W3CDTF">2023-02-01T11:49:27Z</dcterms:created>
  <dcterms:modified xsi:type="dcterms:W3CDTF">2023-12-07T16:19:15Z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0x010100B438FA3911BCB144A374F452E86D0F7C</vt:lpwstr>
  </property>
  <property fmtid="{D5CDD505-2E9C-101B-9397-08002B2CF9AE}" pid="3" name="MediaServiceImageTags">
    <vt:lpwstr/>
  </property>
</Properties>
</file>