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0"/>
    <p:sldId id="257" r:id="rId31"/>
    <p:sldId id="258" r:id="rId32"/>
    <p:sldId id="259" r:id="rId33"/>
    <p:sldId id="260" r:id="rId34"/>
    <p:sldId id="261" r:id="rId35"/>
    <p:sldId id="262" r:id="rId36"/>
    <p:sldId id="263" r:id="rId37"/>
    <p:sldId id="264" r:id="rId38"/>
    <p:sldId id="265" r:id="rId39"/>
    <p:sldId id="266" r:id="rId40"/>
    <p:sldId id="267" r:id="rId41"/>
    <p:sldId id="268" r:id="rId42"/>
    <p:sldId id="269" r:id="rId4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bin" charset="1" panose="00000500000000000000"/>
      <p:regular r:id="rId10"/>
    </p:embeddedFont>
    <p:embeddedFont>
      <p:font typeface="Cabin Bold" charset="1" panose="00000800000000000000"/>
      <p:regular r:id="rId11"/>
    </p:embeddedFont>
    <p:embeddedFont>
      <p:font typeface="Cabin Italics" charset="1" panose="00000500000000000000"/>
      <p:regular r:id="rId12"/>
    </p:embeddedFont>
    <p:embeddedFont>
      <p:font typeface="Cabin Bold Italics" charset="1" panose="00000800000000000000"/>
      <p:regular r:id="rId13"/>
    </p:embeddedFont>
    <p:embeddedFont>
      <p:font typeface="Cabin Medium" charset="1" panose="00000600000000000000"/>
      <p:regular r:id="rId14"/>
    </p:embeddedFont>
    <p:embeddedFont>
      <p:font typeface="Cabin Medium Italics" charset="1" panose="00000600000000000000"/>
      <p:regular r:id="rId15"/>
    </p:embeddedFont>
    <p:embeddedFont>
      <p:font typeface="Cabin Semi-Bold" charset="1" panose="00000700000000000000"/>
      <p:regular r:id="rId16"/>
    </p:embeddedFont>
    <p:embeddedFont>
      <p:font typeface="Cabin Semi-Bold Italics" charset="1" panose="00000700000000000000"/>
      <p:regular r:id="rId17"/>
    </p:embeddedFont>
    <p:embeddedFont>
      <p:font typeface="Open Sans" charset="1" panose="00000000000000000000"/>
      <p:regular r:id="rId18"/>
    </p:embeddedFont>
    <p:embeddedFont>
      <p:font typeface="Open Sans Bold" charset="1" panose="00000000000000000000"/>
      <p:regular r:id="rId19"/>
    </p:embeddedFont>
    <p:embeddedFont>
      <p:font typeface="Open Sans Italics" charset="1" panose="00000000000000000000"/>
      <p:regular r:id="rId20"/>
    </p:embeddedFont>
    <p:embeddedFont>
      <p:font typeface="Open Sans Bold Italics" charset="1" panose="00000000000000000000"/>
      <p:regular r:id="rId21"/>
    </p:embeddedFont>
    <p:embeddedFont>
      <p:font typeface="Open Sans Light" charset="1" panose="00000000000000000000"/>
      <p:regular r:id="rId22"/>
    </p:embeddedFont>
    <p:embeddedFont>
      <p:font typeface="Open Sans Light Italics" charset="1" panose="00000000000000000000"/>
      <p:regular r:id="rId23"/>
    </p:embeddedFont>
    <p:embeddedFont>
      <p:font typeface="Open Sans Medium" charset="1" panose="00000000000000000000"/>
      <p:regular r:id="rId24"/>
    </p:embeddedFont>
    <p:embeddedFont>
      <p:font typeface="Open Sans Medium Italics" charset="1" panose="00000000000000000000"/>
      <p:regular r:id="rId25"/>
    </p:embeddedFont>
    <p:embeddedFont>
      <p:font typeface="Open Sans Semi-Bold" charset="1" panose="00000000000000000000"/>
      <p:regular r:id="rId26"/>
    </p:embeddedFont>
    <p:embeddedFont>
      <p:font typeface="Open Sans Semi-Bold Italics" charset="1" panose="00000000000000000000"/>
      <p:regular r:id="rId27"/>
    </p:embeddedFont>
    <p:embeddedFont>
      <p:font typeface="Open Sans Ultra-Bold" charset="1" panose="00000000000000000000"/>
      <p:regular r:id="rId28"/>
    </p:embeddedFont>
    <p:embeddedFont>
      <p:font typeface="Open Sans Ultra-Bold Italics"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slides/slide1.xml" Type="http://schemas.openxmlformats.org/officeDocument/2006/relationships/slide"/><Relationship Id="rId31" Target="slides/slide2.xml" Type="http://schemas.openxmlformats.org/officeDocument/2006/relationships/slide"/><Relationship Id="rId32" Target="slides/slide3.xml" Type="http://schemas.openxmlformats.org/officeDocument/2006/relationships/slide"/><Relationship Id="rId33" Target="slides/slide4.xml" Type="http://schemas.openxmlformats.org/officeDocument/2006/relationships/slide"/><Relationship Id="rId34" Target="slides/slide5.xml" Type="http://schemas.openxmlformats.org/officeDocument/2006/relationships/slide"/><Relationship Id="rId35" Target="slides/slide6.xml" Type="http://schemas.openxmlformats.org/officeDocument/2006/relationships/slide"/><Relationship Id="rId36" Target="slides/slide7.xml" Type="http://schemas.openxmlformats.org/officeDocument/2006/relationships/slide"/><Relationship Id="rId37" Target="slides/slide8.xml" Type="http://schemas.openxmlformats.org/officeDocument/2006/relationships/slide"/><Relationship Id="rId38" Target="slides/slide9.xml" Type="http://schemas.openxmlformats.org/officeDocument/2006/relationships/slide"/><Relationship Id="rId39" Target="slides/slide10.xml" Type="http://schemas.openxmlformats.org/officeDocument/2006/relationships/slide"/><Relationship Id="rId4" Target="theme/theme1.xml" Type="http://schemas.openxmlformats.org/officeDocument/2006/relationships/theme"/><Relationship Id="rId40" Target="slides/slide11.xml" Type="http://schemas.openxmlformats.org/officeDocument/2006/relationships/slide"/><Relationship Id="rId41" Target="slides/slide12.xml" Type="http://schemas.openxmlformats.org/officeDocument/2006/relationships/slide"/><Relationship Id="rId42" Target="slides/slide13.xml" Type="http://schemas.openxmlformats.org/officeDocument/2006/relationships/slide"/><Relationship Id="rId43" Target="slides/slide14.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 Id="rId5" Target="https://mdbf.sharepoint.com/sites/Intranet/Shared%20Documents/Forms/AllItems.aspx?id=%2Fsites%2FIntranet%2FShared%20Documents%2FBrand%2C%20logo%20and%20templates&amp;p=true&amp;ga=1." TargetMode="External" Type="http://schemas.openxmlformats.org/officeDocument/2006/relationships/hyperlink"/></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mdbf.sharepoint.com/:p:/s/Intranet/Ed80j59TG89BpdFdY2_gTGgBaYUf5g96Q_Bs7bvSN1HpUA?e=d8kha0" TargetMode="External" Type="http://schemas.openxmlformats.org/officeDocument/2006/relationships/hyperlink"/><Relationship Id="rId4" Target="https://mdbf.sharepoint.com/:w:/s/Intranet/EcA18d7Usb1OhaWnR3_IJvcB8UJin1OX4XpZzFXdbatvkA?e=x6dt4b" TargetMode="External" Type="http://schemas.openxmlformats.org/officeDocument/2006/relationships/hyperlink"/><Relationship Id="rId5" Target="https://www.canva.com/design/DAFXjE5wID0/Q5MHjglH3Ni_CU6T5_aEZw/view?utm_content=DAFXjE5wID0&amp;utm_campaign=designshare&amp;utm_medium=link&amp;utm_source=sharebutton&amp;mode=preview" TargetMode="External" Type="http://schemas.openxmlformats.org/officeDocument/2006/relationships/hyperlink"/><Relationship Id="rId6" Target="https://mdbf.sharepoint.com/:w:/s/Intranet/Efe-yp2GomtBqRsA6QK8hvkB1bMj2YDigbESrnpAJmgJGg?e=rbfk9L" TargetMode="External" Type="http://schemas.openxmlformats.org/officeDocument/2006/relationships/hyperlink"/><Relationship Id="rId7" Target="https://mdbf.sharepoint.com/:f:/s/Intranet/ElZ_bUiMk1FLmBItlZ6XTC8BFQhQOqKLfpYElfmtxk6rKg?e=GA6rSP" TargetMode="External" Type="http://schemas.openxmlformats.org/officeDocument/2006/relationships/hyperlink"/><Relationship Id="rId8"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www.flickr.com/dioceseofmanchester/" TargetMode="External" Type="http://schemas.openxmlformats.org/officeDocument/2006/relationships/hyperlink"/><Relationship Id="rId4" Target="../media/image11.jpeg" Type="http://schemas.openxmlformats.org/officeDocument/2006/relationships/image"/><Relationship Id="rId5" Target="../media/image12.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www.churchofengland.org/resources/digital-labs/blogs/how-set-film-video-your-phone" TargetMode="External" Type="http://schemas.openxmlformats.org/officeDocument/2006/relationships/hyperlink"/><Relationship Id="rId4" Target="../media/image13.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www.manchester.anglican.org/gdpr/" TargetMode="External" Type="http://schemas.openxmlformats.org/officeDocument/2006/relationships/hyperlink"/><Relationship Id="rId4" Target="https://www.manchester.anglican.org/content/pages/documents/photo-consent-form.docx" TargetMode="External" Type="http://schemas.openxmlformats.org/officeDocument/2006/relationships/hyperlink"/><Relationship Id="rId5" Target="https://www.churchofengland.org/resources/digital-labs/blogs/filming-and-photography-churches-consent-and-gdpr" TargetMode="External" Type="http://schemas.openxmlformats.org/officeDocument/2006/relationships/hyperlink"/><Relationship Id="rId6" Target="../media/image14.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5.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3.svg" Type="http://schemas.openxmlformats.org/officeDocument/2006/relationships/image"/><Relationship Id="rId2" Target="../media/image1.png" Type="http://schemas.openxmlformats.org/officeDocument/2006/relationships/image"/><Relationship Id="rId3" Target="../media/image16.png" Type="http://schemas.openxmlformats.org/officeDocument/2006/relationships/image"/><Relationship Id="rId4" Target="../media/image17.sv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 Id="rId8" Target="../media/image21.svg" Type="http://schemas.openxmlformats.org/officeDocument/2006/relationships/image"/><Relationship Id="rId9" Target="../media/image22.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4.png" Type="http://schemas.openxmlformats.org/officeDocument/2006/relationships/image"/><Relationship Id="rId4" Target="mailto:gemmagardiner@manchester.anglican.org" TargetMode="External" Type="http://schemas.openxmlformats.org/officeDocument/2006/relationships/hyperlink"/><Relationship Id="rId5" Target="mailto:gemmagardiner@manchester.anglican.org" TargetMode="External" Type="http://schemas.openxmlformats.org/officeDocument/2006/relationships/hyperlink"/><Relationship Id="rId6" Target="mailto:catherineingham@manchester.anglican.org"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5212239" y="3437176"/>
            <a:ext cx="68578" cy="3410121"/>
            <a:chOff x="0" y="0"/>
            <a:chExt cx="91438" cy="4546828"/>
          </a:xfrm>
        </p:grpSpPr>
        <p:sp>
          <p:nvSpPr>
            <p:cNvPr name="Freeform 4" id="4"/>
            <p:cNvSpPr/>
            <p:nvPr/>
          </p:nvSpPr>
          <p:spPr>
            <a:xfrm flipH="false" flipV="false" rot="0">
              <a:off x="0" y="0"/>
              <a:ext cx="91440" cy="4546854"/>
            </a:xfrm>
            <a:custGeom>
              <a:avLst/>
              <a:gdLst/>
              <a:ahLst/>
              <a:cxnLst/>
              <a:rect r="r" b="b" t="t" l="l"/>
              <a:pathLst>
                <a:path h="4546854" w="91440">
                  <a:moveTo>
                    <a:pt x="91440" y="0"/>
                  </a:moveTo>
                  <a:lnTo>
                    <a:pt x="0" y="0"/>
                  </a:lnTo>
                  <a:lnTo>
                    <a:pt x="0" y="4546854"/>
                  </a:lnTo>
                  <a:lnTo>
                    <a:pt x="91440" y="4546854"/>
                  </a:lnTo>
                  <a:close/>
                </a:path>
              </a:pathLst>
            </a:custGeom>
            <a:solidFill>
              <a:srgbClr val="00838B"/>
            </a:solidFill>
          </p:spPr>
        </p:sp>
      </p:grpSp>
      <p:sp>
        <p:nvSpPr>
          <p:cNvPr name="Freeform 5" id="5"/>
          <p:cNvSpPr/>
          <p:nvPr/>
        </p:nvSpPr>
        <p:spPr>
          <a:xfrm flipH="false" flipV="false" rot="0">
            <a:off x="393779" y="415035"/>
            <a:ext cx="5283484" cy="1052479"/>
          </a:xfrm>
          <a:custGeom>
            <a:avLst/>
            <a:gdLst/>
            <a:ahLst/>
            <a:cxnLst/>
            <a:rect r="r" b="b" t="t" l="l"/>
            <a:pathLst>
              <a:path h="1052479" w="5283484">
                <a:moveTo>
                  <a:pt x="0" y="0"/>
                </a:moveTo>
                <a:lnTo>
                  <a:pt x="5283485" y="0"/>
                </a:lnTo>
                <a:lnTo>
                  <a:pt x="5283485" y="1052479"/>
                </a:lnTo>
                <a:lnTo>
                  <a:pt x="0" y="1052479"/>
                </a:lnTo>
                <a:lnTo>
                  <a:pt x="0" y="0"/>
                </a:lnTo>
                <a:close/>
              </a:path>
            </a:pathLst>
          </a:custGeom>
          <a:blipFill>
            <a:blip r:embed="rId3"/>
            <a:stretch>
              <a:fillRect l="0" t="-99" r="0" b="-99"/>
            </a:stretch>
          </a:blipFill>
        </p:spPr>
      </p:sp>
      <p:sp>
        <p:nvSpPr>
          <p:cNvPr name="TextBox 6" id="6"/>
          <p:cNvSpPr txBox="true"/>
          <p:nvPr/>
        </p:nvSpPr>
        <p:spPr>
          <a:xfrm rot="0">
            <a:off x="5781411" y="3554343"/>
            <a:ext cx="12749889" cy="1441580"/>
          </a:xfrm>
          <a:prstGeom prst="rect">
            <a:avLst/>
          </a:prstGeom>
        </p:spPr>
        <p:txBody>
          <a:bodyPr anchor="t" rtlCol="false" tIns="0" lIns="0" bIns="0" rIns="0">
            <a:spAutoFit/>
          </a:bodyPr>
          <a:lstStyle/>
          <a:p>
            <a:pPr algn="l">
              <a:lnSpc>
                <a:spcPts val="10800"/>
              </a:lnSpc>
            </a:pPr>
            <a:r>
              <a:rPr lang="en-US" sz="9000">
                <a:solidFill>
                  <a:srgbClr val="3F4B75"/>
                </a:solidFill>
                <a:latin typeface="Cabin Bold"/>
              </a:rPr>
              <a:t>Our brand</a:t>
            </a:r>
          </a:p>
        </p:txBody>
      </p:sp>
      <p:sp>
        <p:nvSpPr>
          <p:cNvPr name="TextBox 7" id="7"/>
          <p:cNvSpPr txBox="true"/>
          <p:nvPr/>
        </p:nvSpPr>
        <p:spPr>
          <a:xfrm rot="0">
            <a:off x="5894310" y="4942329"/>
            <a:ext cx="9142040" cy="868532"/>
          </a:xfrm>
          <a:prstGeom prst="rect">
            <a:avLst/>
          </a:prstGeom>
        </p:spPr>
        <p:txBody>
          <a:bodyPr anchor="t" rtlCol="false" tIns="0" lIns="0" bIns="0" rIns="0">
            <a:spAutoFit/>
          </a:bodyPr>
          <a:lstStyle/>
          <a:p>
            <a:pPr algn="l">
              <a:lnSpc>
                <a:spcPts val="6480"/>
              </a:lnSpc>
            </a:pPr>
            <a:r>
              <a:rPr lang="en-US" sz="5400">
                <a:solidFill>
                  <a:srgbClr val="56B2CB"/>
                </a:solidFill>
                <a:latin typeface="Cabin Bold"/>
              </a:rPr>
              <a:t>Diocese of Manchester</a:t>
            </a:r>
          </a:p>
        </p:txBody>
      </p:sp>
      <p:sp>
        <p:nvSpPr>
          <p:cNvPr name="TextBox 8" id="8"/>
          <p:cNvSpPr txBox="true"/>
          <p:nvPr/>
        </p:nvSpPr>
        <p:spPr>
          <a:xfrm rot="0">
            <a:off x="5933409" y="5963781"/>
            <a:ext cx="7546554" cy="714375"/>
          </a:xfrm>
          <a:prstGeom prst="rect">
            <a:avLst/>
          </a:prstGeom>
        </p:spPr>
        <p:txBody>
          <a:bodyPr anchor="t" rtlCol="false" tIns="0" lIns="0" bIns="0" rIns="0">
            <a:spAutoFit/>
          </a:bodyPr>
          <a:lstStyle/>
          <a:p>
            <a:pPr algn="l">
              <a:lnSpc>
                <a:spcPts val="5759"/>
              </a:lnSpc>
            </a:pPr>
            <a:r>
              <a:rPr lang="en-US" sz="4800">
                <a:solidFill>
                  <a:srgbClr val="002060"/>
                </a:solidFill>
                <a:latin typeface="Cabin Bold"/>
              </a:rPr>
              <a:t>Revised December 2023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242308" y="2704242"/>
            <a:ext cx="15798384" cy="2134077"/>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These brand guidelines have been developed to ensure that our strong, recognisable brand is maintained and used correctly. </a:t>
            </a:r>
          </a:p>
          <a:p>
            <a:pPr algn="l">
              <a:lnSpc>
                <a:spcPts val="3240"/>
              </a:lnSpc>
            </a:pPr>
          </a:p>
          <a:p>
            <a:pPr algn="l">
              <a:lnSpc>
                <a:spcPts val="3240"/>
              </a:lnSpc>
            </a:pPr>
            <a:r>
              <a:rPr lang="en-US" sz="2700">
                <a:solidFill>
                  <a:srgbClr val="000000"/>
                </a:solidFill>
                <a:latin typeface="Open Sans"/>
              </a:rPr>
              <a:t>If you have any questions, comments or require help, please contact a member of the </a:t>
            </a:r>
            <a:r>
              <a:rPr lang="en-US" sz="2700">
                <a:solidFill>
                  <a:srgbClr val="000000"/>
                </a:solidFill>
                <a:latin typeface="Open Sans Bold"/>
              </a:rPr>
              <a:t>Communications Team.</a:t>
            </a:r>
          </a:p>
        </p:txBody>
      </p:sp>
      <p:sp>
        <p:nvSpPr>
          <p:cNvPr name="TextBox 4" id="4"/>
          <p:cNvSpPr txBox="true"/>
          <p:nvPr/>
        </p:nvSpPr>
        <p:spPr>
          <a:xfrm rot="0">
            <a:off x="1300508" y="1746539"/>
            <a:ext cx="8353149" cy="868531"/>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Contents</a:t>
            </a:r>
          </a:p>
        </p:txBody>
      </p:sp>
      <p:sp>
        <p:nvSpPr>
          <p:cNvPr name="TextBox 5" id="5"/>
          <p:cNvSpPr txBox="true"/>
          <p:nvPr/>
        </p:nvSpPr>
        <p:spPr>
          <a:xfrm rot="0">
            <a:off x="1355358" y="4927489"/>
            <a:ext cx="6396876" cy="4105275"/>
          </a:xfrm>
          <a:prstGeom prst="rect">
            <a:avLst/>
          </a:prstGeom>
        </p:spPr>
        <p:txBody>
          <a:bodyPr anchor="t" rtlCol="false" tIns="0" lIns="0" bIns="0" rIns="0">
            <a:spAutoFit/>
          </a:bodyPr>
          <a:lstStyle/>
          <a:p>
            <a:pPr algn="l">
              <a:lnSpc>
                <a:spcPts val="3240"/>
              </a:lnSpc>
            </a:pPr>
          </a:p>
          <a:p>
            <a:pPr algn="l">
              <a:lnSpc>
                <a:spcPts val="3240"/>
              </a:lnSpc>
            </a:pPr>
            <a:r>
              <a:rPr lang="en-US" sz="2700">
                <a:solidFill>
                  <a:srgbClr val="3F4B75"/>
                </a:solidFill>
                <a:latin typeface="Open Sans Bold"/>
              </a:rPr>
              <a:t>03</a:t>
            </a:r>
            <a:r>
              <a:rPr lang="en-US" sz="2700">
                <a:solidFill>
                  <a:srgbClr val="000000"/>
                </a:solidFill>
                <a:latin typeface="Open Sans"/>
              </a:rPr>
              <a:t> 	Colour palette</a:t>
            </a:r>
          </a:p>
          <a:p>
            <a:pPr algn="l">
              <a:lnSpc>
                <a:spcPts val="3240"/>
              </a:lnSpc>
            </a:pPr>
          </a:p>
          <a:p>
            <a:pPr algn="l">
              <a:lnSpc>
                <a:spcPts val="3240"/>
              </a:lnSpc>
            </a:pPr>
            <a:r>
              <a:rPr lang="en-US" sz="2700">
                <a:solidFill>
                  <a:srgbClr val="3F4B75"/>
                </a:solidFill>
                <a:latin typeface="Open Sans Bold"/>
              </a:rPr>
              <a:t>04</a:t>
            </a:r>
            <a:r>
              <a:rPr lang="en-US" sz="2700">
                <a:solidFill>
                  <a:srgbClr val="000000"/>
                </a:solidFill>
                <a:latin typeface="Open Sans"/>
              </a:rPr>
              <a:t> 	Fonts and typography</a:t>
            </a:r>
          </a:p>
          <a:p>
            <a:pPr algn="l">
              <a:lnSpc>
                <a:spcPts val="3240"/>
              </a:lnSpc>
            </a:pPr>
          </a:p>
          <a:p>
            <a:pPr algn="l">
              <a:lnSpc>
                <a:spcPts val="3240"/>
              </a:lnSpc>
            </a:pPr>
            <a:r>
              <a:rPr lang="en-US" sz="2700">
                <a:solidFill>
                  <a:srgbClr val="3F4B75"/>
                </a:solidFill>
                <a:latin typeface="Open Sans Bold"/>
              </a:rPr>
              <a:t>05</a:t>
            </a:r>
            <a:r>
              <a:rPr lang="en-US" sz="2700">
                <a:solidFill>
                  <a:srgbClr val="000000"/>
                </a:solidFill>
                <a:latin typeface="Open Sans"/>
              </a:rPr>
              <a:t> 	Logo</a:t>
            </a:r>
          </a:p>
          <a:p>
            <a:pPr algn="l">
              <a:lnSpc>
                <a:spcPts val="3240"/>
              </a:lnSpc>
            </a:pPr>
          </a:p>
          <a:p>
            <a:pPr algn="l">
              <a:lnSpc>
                <a:spcPts val="3240"/>
              </a:lnSpc>
            </a:pPr>
            <a:r>
              <a:rPr lang="en-US" sz="2700">
                <a:solidFill>
                  <a:srgbClr val="3F4B75"/>
                </a:solidFill>
                <a:latin typeface="Open Sans Bold"/>
              </a:rPr>
              <a:t>06</a:t>
            </a:r>
            <a:r>
              <a:rPr lang="en-US" sz="2700">
                <a:solidFill>
                  <a:srgbClr val="000000"/>
                </a:solidFill>
                <a:latin typeface="Open Sans"/>
              </a:rPr>
              <a:t> 	Our style</a:t>
            </a:r>
          </a:p>
          <a:p>
            <a:pPr algn="l">
              <a:lnSpc>
                <a:spcPts val="3240"/>
              </a:lnSpc>
            </a:pPr>
          </a:p>
          <a:p>
            <a:pPr algn="l">
              <a:lnSpc>
                <a:spcPts val="3240"/>
              </a:lnSpc>
            </a:pPr>
            <a:r>
              <a:rPr lang="en-US" sz="2700">
                <a:solidFill>
                  <a:srgbClr val="3F4B75"/>
                </a:solidFill>
                <a:latin typeface="Open Sans Bold"/>
              </a:rPr>
              <a:t>07</a:t>
            </a:r>
            <a:r>
              <a:rPr lang="en-US" sz="2700">
                <a:solidFill>
                  <a:srgbClr val="000000"/>
                </a:solidFill>
                <a:latin typeface="Open Sans"/>
              </a:rPr>
              <a:t> 	Templates</a:t>
            </a:r>
          </a:p>
        </p:txBody>
      </p:sp>
      <p:sp>
        <p:nvSpPr>
          <p:cNvPr name="TextBox 6" id="6"/>
          <p:cNvSpPr txBox="true"/>
          <p:nvPr/>
        </p:nvSpPr>
        <p:spPr>
          <a:xfrm rot="0">
            <a:off x="7935114" y="5335645"/>
            <a:ext cx="6704430" cy="4105275"/>
          </a:xfrm>
          <a:prstGeom prst="rect">
            <a:avLst/>
          </a:prstGeom>
        </p:spPr>
        <p:txBody>
          <a:bodyPr anchor="t" rtlCol="false" tIns="0" lIns="0" bIns="0" rIns="0">
            <a:spAutoFit/>
          </a:bodyPr>
          <a:lstStyle/>
          <a:p>
            <a:pPr algn="l">
              <a:lnSpc>
                <a:spcPts val="3240"/>
              </a:lnSpc>
            </a:pPr>
            <a:r>
              <a:rPr lang="en-US" sz="2700">
                <a:solidFill>
                  <a:srgbClr val="3F4B75"/>
                </a:solidFill>
                <a:latin typeface="Open Sans Bold"/>
              </a:rPr>
              <a:t>08</a:t>
            </a:r>
            <a:r>
              <a:rPr lang="en-US" sz="2700">
                <a:solidFill>
                  <a:srgbClr val="000000"/>
                </a:solidFill>
                <a:latin typeface="Open Sans"/>
              </a:rPr>
              <a:t> 	Using Canva</a:t>
            </a:r>
          </a:p>
          <a:p>
            <a:pPr algn="l">
              <a:lnSpc>
                <a:spcPts val="3240"/>
              </a:lnSpc>
            </a:pPr>
          </a:p>
          <a:p>
            <a:pPr algn="l">
              <a:lnSpc>
                <a:spcPts val="3240"/>
              </a:lnSpc>
            </a:pPr>
            <a:r>
              <a:rPr lang="en-US" sz="2700">
                <a:solidFill>
                  <a:srgbClr val="3F4B75"/>
                </a:solidFill>
                <a:latin typeface="Open Sans Bold"/>
              </a:rPr>
              <a:t>09</a:t>
            </a:r>
            <a:r>
              <a:rPr lang="en-US" sz="2700">
                <a:solidFill>
                  <a:srgbClr val="000000"/>
                </a:solidFill>
                <a:latin typeface="Open Sans"/>
              </a:rPr>
              <a:t> 	Photography</a:t>
            </a:r>
          </a:p>
          <a:p>
            <a:pPr algn="l">
              <a:lnSpc>
                <a:spcPts val="3240"/>
              </a:lnSpc>
            </a:pPr>
          </a:p>
          <a:p>
            <a:pPr algn="l">
              <a:lnSpc>
                <a:spcPts val="3240"/>
              </a:lnSpc>
            </a:pPr>
            <a:r>
              <a:rPr lang="en-US" sz="2700">
                <a:solidFill>
                  <a:srgbClr val="3F4B75"/>
                </a:solidFill>
                <a:latin typeface="Open Sans Bold"/>
              </a:rPr>
              <a:t>10</a:t>
            </a:r>
            <a:r>
              <a:rPr lang="en-US" sz="2700">
                <a:solidFill>
                  <a:srgbClr val="3F4B75"/>
                </a:solidFill>
                <a:latin typeface="Open Sans Bold"/>
              </a:rPr>
              <a:t>	</a:t>
            </a:r>
            <a:r>
              <a:rPr lang="en-US" sz="2700">
                <a:solidFill>
                  <a:srgbClr val="000000"/>
                </a:solidFill>
                <a:latin typeface="Open Sans"/>
              </a:rPr>
              <a:t>Videography</a:t>
            </a:r>
          </a:p>
          <a:p>
            <a:pPr algn="l">
              <a:lnSpc>
                <a:spcPts val="3240"/>
              </a:lnSpc>
            </a:pPr>
          </a:p>
          <a:p>
            <a:pPr algn="l">
              <a:lnSpc>
                <a:spcPts val="3240"/>
              </a:lnSpc>
            </a:pPr>
            <a:r>
              <a:rPr lang="en-US" sz="2700">
                <a:solidFill>
                  <a:srgbClr val="3F4B75"/>
                </a:solidFill>
                <a:latin typeface="Open Sans Bold"/>
              </a:rPr>
              <a:t>11</a:t>
            </a:r>
            <a:r>
              <a:rPr lang="en-US" sz="2700">
                <a:solidFill>
                  <a:srgbClr val="3F4B75"/>
                </a:solidFill>
                <a:latin typeface="Open Sans Bold"/>
              </a:rPr>
              <a:t>	</a:t>
            </a:r>
            <a:r>
              <a:rPr lang="en-US" sz="2700">
                <a:solidFill>
                  <a:srgbClr val="000000"/>
                </a:solidFill>
                <a:latin typeface="Open Sans"/>
              </a:rPr>
              <a:t>Consent &amp; GDPR</a:t>
            </a:r>
          </a:p>
          <a:p>
            <a:pPr algn="l" marL="488632" indent="-244316" lvl="1">
              <a:lnSpc>
                <a:spcPts val="3240"/>
              </a:lnSpc>
            </a:pPr>
          </a:p>
          <a:p>
            <a:pPr algn="l">
              <a:lnSpc>
                <a:spcPts val="3240"/>
              </a:lnSpc>
            </a:pPr>
            <a:r>
              <a:rPr lang="en-US" sz="2700">
                <a:solidFill>
                  <a:srgbClr val="3F4B75"/>
                </a:solidFill>
                <a:latin typeface="Open Sans Bold"/>
              </a:rPr>
              <a:t>12	</a:t>
            </a:r>
            <a:r>
              <a:rPr lang="en-US" sz="2700">
                <a:solidFill>
                  <a:srgbClr val="000000"/>
                </a:solidFill>
                <a:latin typeface="Open Sans"/>
              </a:rPr>
              <a:t>E-news and newsletters</a:t>
            </a:r>
          </a:p>
          <a:p>
            <a:pPr algn="l" marL="488632" indent="-244316" lvl="1">
              <a:lnSpc>
                <a:spcPts val="3240"/>
              </a:lnSpc>
            </a:pPr>
          </a:p>
        </p:txBody>
      </p:sp>
      <p:sp>
        <p:nvSpPr>
          <p:cNvPr name="TextBox 7" id="7"/>
          <p:cNvSpPr txBox="true"/>
          <p:nvPr/>
        </p:nvSpPr>
        <p:spPr>
          <a:xfrm rot="0">
            <a:off x="13404369" y="5335645"/>
            <a:ext cx="8961120" cy="1238250"/>
          </a:xfrm>
          <a:prstGeom prst="rect">
            <a:avLst/>
          </a:prstGeom>
        </p:spPr>
        <p:txBody>
          <a:bodyPr anchor="t" rtlCol="false" tIns="0" lIns="0" bIns="0" rIns="0">
            <a:spAutoFit/>
          </a:bodyPr>
          <a:lstStyle/>
          <a:p>
            <a:pPr algn="l">
              <a:lnSpc>
                <a:spcPts val="3240"/>
              </a:lnSpc>
            </a:pPr>
            <a:r>
              <a:rPr lang="en-US" sz="2700">
                <a:solidFill>
                  <a:srgbClr val="3F4B75"/>
                </a:solidFill>
                <a:latin typeface="Open Sans Bold"/>
              </a:rPr>
              <a:t>13    </a:t>
            </a:r>
            <a:r>
              <a:rPr lang="en-US" sz="2700">
                <a:solidFill>
                  <a:srgbClr val="000000"/>
                </a:solidFill>
                <a:latin typeface="Open Sans"/>
              </a:rPr>
              <a:t>How to use our Logo</a:t>
            </a:r>
          </a:p>
          <a:p>
            <a:pPr algn="l">
              <a:lnSpc>
                <a:spcPts val="3240"/>
              </a:lnSpc>
            </a:pPr>
          </a:p>
          <a:p>
            <a:pPr algn="l">
              <a:lnSpc>
                <a:spcPts val="3240"/>
              </a:lnSpc>
            </a:pPr>
            <a:r>
              <a:rPr lang="en-US" sz="2700">
                <a:solidFill>
                  <a:srgbClr val="3F4B75"/>
                </a:solidFill>
                <a:latin typeface="Open Sans Bold"/>
              </a:rPr>
              <a:t>14</a:t>
            </a:r>
            <a:r>
              <a:rPr lang="en-US" sz="2700">
                <a:solidFill>
                  <a:srgbClr val="000000"/>
                </a:solidFill>
                <a:latin typeface="Open Sans Bold"/>
              </a:rPr>
              <a:t>    </a:t>
            </a:r>
            <a:r>
              <a:rPr lang="en-US" sz="2700">
                <a:solidFill>
                  <a:srgbClr val="000000"/>
                </a:solidFill>
                <a:latin typeface="Open Sans"/>
              </a:rPr>
              <a:t>Contact us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213620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Colour palette </a:t>
            </a:r>
          </a:p>
        </p:txBody>
      </p:sp>
      <p:sp>
        <p:nvSpPr>
          <p:cNvPr name="TextBox 4" id="4"/>
          <p:cNvSpPr txBox="true"/>
          <p:nvPr/>
        </p:nvSpPr>
        <p:spPr>
          <a:xfrm rot="0">
            <a:off x="1557220" y="3606192"/>
            <a:ext cx="5132089" cy="3796069"/>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We use a simple colour palette, made up of blues and greens, accented with yellow and red. </a:t>
            </a:r>
          </a:p>
          <a:p>
            <a:pPr algn="l">
              <a:lnSpc>
                <a:spcPts val="3240"/>
              </a:lnSpc>
            </a:pPr>
          </a:p>
          <a:p>
            <a:pPr algn="l">
              <a:lnSpc>
                <a:spcPts val="3240"/>
              </a:lnSpc>
            </a:pPr>
            <a:r>
              <a:rPr lang="en-US" sz="2700">
                <a:solidFill>
                  <a:srgbClr val="000000"/>
                </a:solidFill>
                <a:latin typeface="Open Sans"/>
              </a:rPr>
              <a:t>-The </a:t>
            </a:r>
            <a:r>
              <a:rPr lang="en-US" sz="2700">
                <a:solidFill>
                  <a:srgbClr val="000000"/>
                </a:solidFill>
                <a:latin typeface="Open Sans Bold"/>
              </a:rPr>
              <a:t>CMYK</a:t>
            </a:r>
            <a:r>
              <a:rPr lang="en-US" sz="2700">
                <a:solidFill>
                  <a:srgbClr val="000000"/>
                </a:solidFill>
                <a:latin typeface="Open Sans"/>
              </a:rPr>
              <a:t> values are to be used for printing. </a:t>
            </a:r>
          </a:p>
          <a:p>
            <a:pPr algn="l">
              <a:lnSpc>
                <a:spcPts val="3240"/>
              </a:lnSpc>
            </a:pPr>
          </a:p>
          <a:p>
            <a:pPr algn="l">
              <a:lnSpc>
                <a:spcPts val="3240"/>
              </a:lnSpc>
            </a:pPr>
            <a:r>
              <a:rPr lang="en-US" sz="2700">
                <a:solidFill>
                  <a:srgbClr val="000000"/>
                </a:solidFill>
                <a:latin typeface="Open Sans"/>
              </a:rPr>
              <a:t>-The </a:t>
            </a:r>
            <a:r>
              <a:rPr lang="en-US" sz="2700">
                <a:solidFill>
                  <a:srgbClr val="000000"/>
                </a:solidFill>
                <a:latin typeface="Open Sans Bold"/>
              </a:rPr>
              <a:t>RBG</a:t>
            </a:r>
            <a:r>
              <a:rPr lang="en-US" sz="2700">
                <a:solidFill>
                  <a:srgbClr val="000000"/>
                </a:solidFill>
                <a:latin typeface="Open Sans"/>
              </a:rPr>
              <a:t> values are to be used for digital content creation.</a:t>
            </a:r>
          </a:p>
        </p:txBody>
      </p:sp>
      <p:sp>
        <p:nvSpPr>
          <p:cNvPr name="Freeform 5" id="5"/>
          <p:cNvSpPr/>
          <p:nvPr/>
        </p:nvSpPr>
        <p:spPr>
          <a:xfrm flipH="false" flipV="false" rot="0">
            <a:off x="7402617" y="2126684"/>
            <a:ext cx="9856683" cy="6764610"/>
          </a:xfrm>
          <a:custGeom>
            <a:avLst/>
            <a:gdLst/>
            <a:ahLst/>
            <a:cxnLst/>
            <a:rect r="r" b="b" t="t" l="l"/>
            <a:pathLst>
              <a:path h="6764610" w="9856683">
                <a:moveTo>
                  <a:pt x="0" y="0"/>
                </a:moveTo>
                <a:lnTo>
                  <a:pt x="9856683" y="0"/>
                </a:lnTo>
                <a:lnTo>
                  <a:pt x="9856683" y="6764610"/>
                </a:lnTo>
                <a:lnTo>
                  <a:pt x="0" y="6764610"/>
                </a:lnTo>
                <a:lnTo>
                  <a:pt x="0" y="0"/>
                </a:lnTo>
                <a:close/>
              </a:path>
            </a:pathLst>
          </a:custGeom>
          <a:blipFill>
            <a:blip r:embed="rId3"/>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92476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Fonts and typography</a:t>
            </a:r>
          </a:p>
        </p:txBody>
      </p:sp>
      <p:sp>
        <p:nvSpPr>
          <p:cNvPr name="TextBox 4" id="4"/>
          <p:cNvSpPr txBox="true"/>
          <p:nvPr/>
        </p:nvSpPr>
        <p:spPr>
          <a:xfrm rot="0">
            <a:off x="1557220" y="3316686"/>
            <a:ext cx="6298429" cy="5458063"/>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We now use </a:t>
            </a:r>
            <a:r>
              <a:rPr lang="en-US" sz="2700">
                <a:solidFill>
                  <a:srgbClr val="000000"/>
                </a:solidFill>
                <a:latin typeface="Open Sans Bold"/>
              </a:rPr>
              <a:t>Open Sans </a:t>
            </a:r>
            <a:r>
              <a:rPr lang="en-US" sz="2700">
                <a:solidFill>
                  <a:srgbClr val="000000"/>
                </a:solidFill>
                <a:latin typeface="Open Sans"/>
              </a:rPr>
              <a:t>font for all documentation including reports, presentations, letters , and our website.</a:t>
            </a:r>
          </a:p>
          <a:p>
            <a:pPr algn="l">
              <a:lnSpc>
                <a:spcPts val="3240"/>
              </a:lnSpc>
            </a:pPr>
          </a:p>
          <a:p>
            <a:pPr algn="l">
              <a:lnSpc>
                <a:spcPts val="3240"/>
              </a:lnSpc>
            </a:pPr>
            <a:r>
              <a:rPr lang="en-US" sz="2700">
                <a:solidFill>
                  <a:srgbClr val="000000"/>
                </a:solidFill>
                <a:latin typeface="Open Sans Bold"/>
              </a:rPr>
              <a:t>Cabin</a:t>
            </a:r>
            <a:r>
              <a:rPr lang="en-US" sz="2700">
                <a:solidFill>
                  <a:srgbClr val="000000"/>
                </a:solidFill>
                <a:latin typeface="Open Sans"/>
              </a:rPr>
              <a:t>, our secondary font, is occasionally used for headings and titles.</a:t>
            </a:r>
          </a:p>
          <a:p>
            <a:pPr algn="l">
              <a:lnSpc>
                <a:spcPts val="3240"/>
              </a:lnSpc>
            </a:pPr>
          </a:p>
          <a:p>
            <a:pPr algn="l">
              <a:lnSpc>
                <a:spcPts val="3240"/>
              </a:lnSpc>
            </a:pPr>
            <a:r>
              <a:rPr lang="en-US" sz="2700">
                <a:solidFill>
                  <a:srgbClr val="000000"/>
                </a:solidFill>
                <a:latin typeface="Open Sans"/>
              </a:rPr>
              <a:t>Both fonts are widely available in Microsoft Office applications or can be downloaded for free from </a:t>
            </a:r>
            <a:r>
              <a:rPr lang="en-US" sz="2700">
                <a:solidFill>
                  <a:srgbClr val="56B2CB"/>
                </a:solidFill>
                <a:latin typeface="Open Sans Bold"/>
              </a:rPr>
              <a:t>fonts.google.com.</a:t>
            </a:r>
          </a:p>
        </p:txBody>
      </p:sp>
      <p:sp>
        <p:nvSpPr>
          <p:cNvPr name="TextBox 5" id="5"/>
          <p:cNvSpPr txBox="true"/>
          <p:nvPr/>
        </p:nvSpPr>
        <p:spPr>
          <a:xfrm rot="0">
            <a:off x="9232940" y="3326211"/>
            <a:ext cx="8353149" cy="693390"/>
          </a:xfrm>
          <a:prstGeom prst="rect">
            <a:avLst/>
          </a:prstGeom>
        </p:spPr>
        <p:txBody>
          <a:bodyPr anchor="t" rtlCol="false" tIns="0" lIns="0" bIns="0" rIns="0">
            <a:spAutoFit/>
          </a:bodyPr>
          <a:lstStyle/>
          <a:p>
            <a:pPr algn="l">
              <a:lnSpc>
                <a:spcPts val="5040"/>
              </a:lnSpc>
            </a:pPr>
            <a:r>
              <a:rPr lang="en-US" sz="4200">
                <a:solidFill>
                  <a:srgbClr val="56B2CB"/>
                </a:solidFill>
                <a:latin typeface="Open Sans Bold"/>
              </a:rPr>
              <a:t>Open Sans</a:t>
            </a:r>
          </a:p>
        </p:txBody>
      </p:sp>
      <p:sp>
        <p:nvSpPr>
          <p:cNvPr name="TextBox 6" id="6"/>
          <p:cNvSpPr txBox="true"/>
          <p:nvPr/>
        </p:nvSpPr>
        <p:spPr>
          <a:xfrm rot="0">
            <a:off x="9232940" y="4116603"/>
            <a:ext cx="8657910" cy="887582"/>
          </a:xfrm>
          <a:prstGeom prst="rect">
            <a:avLst/>
          </a:prstGeom>
        </p:spPr>
        <p:txBody>
          <a:bodyPr anchor="t" rtlCol="false" tIns="0" lIns="0" bIns="0" rIns="0">
            <a:spAutoFit/>
          </a:bodyPr>
          <a:lstStyle/>
          <a:p>
            <a:pPr algn="l">
              <a:lnSpc>
                <a:spcPts val="3240"/>
              </a:lnSpc>
            </a:pPr>
            <a:r>
              <a:rPr lang="en-US" sz="2700">
                <a:solidFill>
                  <a:srgbClr val="3F4B75"/>
                </a:solidFill>
                <a:latin typeface="Open Sans Bold"/>
              </a:rPr>
              <a:t>A B C D E F G H I J K L M N O P Q R S T U V W X Y Z</a:t>
            </a:r>
          </a:p>
          <a:p>
            <a:pPr algn="l">
              <a:lnSpc>
                <a:spcPts val="3240"/>
              </a:lnSpc>
            </a:pPr>
            <a:r>
              <a:rPr lang="en-US" sz="2700">
                <a:solidFill>
                  <a:srgbClr val="3F4B75"/>
                </a:solidFill>
                <a:latin typeface="Open Sans Bold"/>
              </a:rPr>
              <a:t>a b c d e f g h I j k l m n o p q r s t u v w x y z</a:t>
            </a:r>
          </a:p>
        </p:txBody>
      </p:sp>
      <p:sp>
        <p:nvSpPr>
          <p:cNvPr name="TextBox 7" id="7"/>
          <p:cNvSpPr txBox="true"/>
          <p:nvPr/>
        </p:nvSpPr>
        <p:spPr>
          <a:xfrm rot="0">
            <a:off x="9232940" y="5535645"/>
            <a:ext cx="8353149" cy="693390"/>
          </a:xfrm>
          <a:prstGeom prst="rect">
            <a:avLst/>
          </a:prstGeom>
        </p:spPr>
        <p:txBody>
          <a:bodyPr anchor="t" rtlCol="false" tIns="0" lIns="0" bIns="0" rIns="0">
            <a:spAutoFit/>
          </a:bodyPr>
          <a:lstStyle/>
          <a:p>
            <a:pPr algn="l">
              <a:lnSpc>
                <a:spcPts val="5040"/>
              </a:lnSpc>
            </a:pPr>
            <a:r>
              <a:rPr lang="en-US" sz="4200">
                <a:solidFill>
                  <a:srgbClr val="56B2CB"/>
                </a:solidFill>
                <a:latin typeface="Cabin Bold"/>
              </a:rPr>
              <a:t>Cabin</a:t>
            </a:r>
          </a:p>
        </p:txBody>
      </p:sp>
      <p:sp>
        <p:nvSpPr>
          <p:cNvPr name="TextBox 8" id="8"/>
          <p:cNvSpPr txBox="true"/>
          <p:nvPr/>
        </p:nvSpPr>
        <p:spPr>
          <a:xfrm rot="0">
            <a:off x="9232940" y="6360262"/>
            <a:ext cx="8657910" cy="878057"/>
          </a:xfrm>
          <a:prstGeom prst="rect">
            <a:avLst/>
          </a:prstGeom>
        </p:spPr>
        <p:txBody>
          <a:bodyPr anchor="t" rtlCol="false" tIns="0" lIns="0" bIns="0" rIns="0">
            <a:spAutoFit/>
          </a:bodyPr>
          <a:lstStyle/>
          <a:p>
            <a:pPr algn="l">
              <a:lnSpc>
                <a:spcPts val="3240"/>
              </a:lnSpc>
            </a:pPr>
            <a:r>
              <a:rPr lang="en-US" sz="2700">
                <a:solidFill>
                  <a:srgbClr val="3F4B75"/>
                </a:solidFill>
                <a:latin typeface="Cabin Bold"/>
              </a:rPr>
              <a:t>A B C D E F G H I J K L M N O P Q R S T U V W X Y Z</a:t>
            </a:r>
          </a:p>
          <a:p>
            <a:pPr algn="l">
              <a:lnSpc>
                <a:spcPts val="3240"/>
              </a:lnSpc>
            </a:pPr>
            <a:r>
              <a:rPr lang="en-US" sz="2700">
                <a:solidFill>
                  <a:srgbClr val="3F4B75"/>
                </a:solidFill>
                <a:latin typeface="Cabin Bold"/>
              </a:rPr>
              <a:t>a b c d e f g h I j k l m n o p q r s t u v w x y z</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92476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Logo </a:t>
            </a:r>
          </a:p>
        </p:txBody>
      </p:sp>
      <p:sp>
        <p:nvSpPr>
          <p:cNvPr name="TextBox 4" id="4"/>
          <p:cNvSpPr txBox="true"/>
          <p:nvPr/>
        </p:nvSpPr>
        <p:spPr>
          <a:xfrm rot="0">
            <a:off x="1552174" y="3386993"/>
            <a:ext cx="7706125" cy="5458064"/>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The </a:t>
            </a:r>
            <a:r>
              <a:rPr lang="en-US" sz="2700">
                <a:solidFill>
                  <a:srgbClr val="000000"/>
                </a:solidFill>
                <a:latin typeface="Open Sans Bold"/>
              </a:rPr>
              <a:t>Diocese of Manchester Church For A Different World logo </a:t>
            </a:r>
            <a:r>
              <a:rPr lang="en-US" sz="2700">
                <a:solidFill>
                  <a:srgbClr val="000000"/>
                </a:solidFill>
                <a:latin typeface="Open Sans"/>
              </a:rPr>
              <a:t>should be used as the primary logo for all documents and digital content.</a:t>
            </a:r>
          </a:p>
          <a:p>
            <a:pPr algn="l">
              <a:lnSpc>
                <a:spcPts val="3240"/>
              </a:lnSpc>
            </a:pPr>
          </a:p>
          <a:p>
            <a:pPr algn="l">
              <a:lnSpc>
                <a:spcPts val="3240"/>
              </a:lnSpc>
            </a:pPr>
            <a:r>
              <a:rPr lang="en-US" sz="2700">
                <a:solidFill>
                  <a:srgbClr val="000000"/>
                </a:solidFill>
                <a:latin typeface="Open Sans"/>
              </a:rPr>
              <a:t>The logo should be located in the</a:t>
            </a:r>
            <a:r>
              <a:rPr lang="en-US" sz="2700">
                <a:solidFill>
                  <a:srgbClr val="000000"/>
                </a:solidFill>
                <a:latin typeface="Open Sans Bold"/>
              </a:rPr>
              <a:t> top-left </a:t>
            </a:r>
            <a:r>
              <a:rPr lang="en-US" sz="2700">
                <a:solidFill>
                  <a:srgbClr val="000000"/>
                </a:solidFill>
                <a:latin typeface="Open Sans"/>
              </a:rPr>
              <a:t>or </a:t>
            </a:r>
            <a:r>
              <a:rPr lang="en-US" sz="2700">
                <a:solidFill>
                  <a:srgbClr val="000000"/>
                </a:solidFill>
                <a:latin typeface="Open Sans Bold"/>
              </a:rPr>
              <a:t>bottom-left</a:t>
            </a:r>
            <a:r>
              <a:rPr lang="en-US" sz="2700">
                <a:solidFill>
                  <a:srgbClr val="000000"/>
                </a:solidFill>
                <a:latin typeface="Open Sans"/>
              </a:rPr>
              <a:t> of your piece of content.</a:t>
            </a:r>
          </a:p>
          <a:p>
            <a:pPr algn="l">
              <a:lnSpc>
                <a:spcPts val="3240"/>
              </a:lnSpc>
            </a:pPr>
          </a:p>
          <a:p>
            <a:pPr algn="l">
              <a:lnSpc>
                <a:spcPts val="3240"/>
              </a:lnSpc>
            </a:pPr>
            <a:r>
              <a:rPr lang="en-US" sz="2700">
                <a:solidFill>
                  <a:srgbClr val="000000"/>
                </a:solidFill>
                <a:latin typeface="Open Sans"/>
              </a:rPr>
              <a:t>The logo can be shortened to show the words </a:t>
            </a:r>
            <a:r>
              <a:rPr lang="en-US" sz="2700">
                <a:solidFill>
                  <a:srgbClr val="000000"/>
                </a:solidFill>
                <a:latin typeface="Open Sans Bold"/>
              </a:rPr>
              <a:t>‘Church For A Different World’ </a:t>
            </a:r>
            <a:r>
              <a:rPr lang="en-US" sz="2700">
                <a:solidFill>
                  <a:srgbClr val="000000"/>
                </a:solidFill>
                <a:latin typeface="Open Sans"/>
              </a:rPr>
              <a:t>as this is consistent and reflective of our diocesan branding. Please check with the comms team if you wish to use the logo in this way.</a:t>
            </a:r>
          </a:p>
        </p:txBody>
      </p:sp>
      <p:sp>
        <p:nvSpPr>
          <p:cNvPr name="TextBox 5" id="5"/>
          <p:cNvSpPr txBox="true"/>
          <p:nvPr/>
        </p:nvSpPr>
        <p:spPr>
          <a:xfrm rot="0">
            <a:off x="10166104" y="3551752"/>
            <a:ext cx="3888700" cy="1438275"/>
          </a:xfrm>
          <a:prstGeom prst="rect">
            <a:avLst/>
          </a:prstGeom>
        </p:spPr>
        <p:txBody>
          <a:bodyPr anchor="t" rtlCol="false" tIns="0" lIns="0" bIns="0" rIns="0">
            <a:spAutoFit/>
          </a:bodyPr>
          <a:lstStyle/>
          <a:p>
            <a:pPr algn="l">
              <a:lnSpc>
                <a:spcPts val="2880"/>
              </a:lnSpc>
            </a:pPr>
            <a:r>
              <a:rPr lang="en-US" sz="2400">
                <a:solidFill>
                  <a:srgbClr val="000000"/>
                </a:solidFill>
                <a:latin typeface="Open Sans"/>
              </a:rPr>
              <a:t>Download our logo in PNG or JPEG by scanning the QR Code and selecting the version you need.</a:t>
            </a:r>
          </a:p>
        </p:txBody>
      </p:sp>
      <p:sp>
        <p:nvSpPr>
          <p:cNvPr name="Freeform 6" id="6"/>
          <p:cNvSpPr/>
          <p:nvPr/>
        </p:nvSpPr>
        <p:spPr>
          <a:xfrm flipH="false" flipV="false" rot="0">
            <a:off x="10001810" y="5689881"/>
            <a:ext cx="3131260" cy="3166248"/>
          </a:xfrm>
          <a:custGeom>
            <a:avLst/>
            <a:gdLst/>
            <a:ahLst/>
            <a:cxnLst/>
            <a:rect r="r" b="b" t="t" l="l"/>
            <a:pathLst>
              <a:path h="3166248" w="3131260">
                <a:moveTo>
                  <a:pt x="0" y="0"/>
                </a:moveTo>
                <a:lnTo>
                  <a:pt x="3131260" y="0"/>
                </a:lnTo>
                <a:lnTo>
                  <a:pt x="3131260" y="3166248"/>
                </a:lnTo>
                <a:lnTo>
                  <a:pt x="0" y="3166248"/>
                </a:lnTo>
                <a:lnTo>
                  <a:pt x="0" y="0"/>
                </a:lnTo>
                <a:close/>
              </a:path>
            </a:pathLst>
          </a:custGeom>
          <a:blipFill>
            <a:blip r:embed="rId3"/>
            <a:stretch>
              <a:fillRect l="0" t="0" r="0" b="0"/>
            </a:stretch>
          </a:blipFill>
        </p:spPr>
      </p:sp>
      <p:sp>
        <p:nvSpPr>
          <p:cNvPr name="Freeform 7" id="7"/>
          <p:cNvSpPr/>
          <p:nvPr/>
        </p:nvSpPr>
        <p:spPr>
          <a:xfrm flipH="false" flipV="false" rot="0">
            <a:off x="9921800" y="1518334"/>
            <a:ext cx="5787245" cy="1671872"/>
          </a:xfrm>
          <a:custGeom>
            <a:avLst/>
            <a:gdLst/>
            <a:ahLst/>
            <a:cxnLst/>
            <a:rect r="r" b="b" t="t" l="l"/>
            <a:pathLst>
              <a:path h="1671872" w="5787245">
                <a:moveTo>
                  <a:pt x="0" y="0"/>
                </a:moveTo>
                <a:lnTo>
                  <a:pt x="5787244" y="0"/>
                </a:lnTo>
                <a:lnTo>
                  <a:pt x="5787244" y="1671872"/>
                </a:lnTo>
                <a:lnTo>
                  <a:pt x="0" y="1671872"/>
                </a:lnTo>
                <a:lnTo>
                  <a:pt x="0" y="0"/>
                </a:lnTo>
                <a:close/>
              </a:path>
            </a:pathLst>
          </a:custGeom>
          <a:blipFill>
            <a:blip r:embed="rId4"/>
            <a:stretch>
              <a:fillRect l="0" t="0" r="0" b="0"/>
            </a:stretch>
          </a:blipFill>
        </p:spPr>
      </p:sp>
      <p:sp>
        <p:nvSpPr>
          <p:cNvPr name="TextBox 8" id="8"/>
          <p:cNvSpPr txBox="true"/>
          <p:nvPr/>
        </p:nvSpPr>
        <p:spPr>
          <a:xfrm rot="0">
            <a:off x="13492170" y="5943702"/>
            <a:ext cx="3888700" cy="1303080"/>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These logos are also available on our shared drive </a:t>
            </a:r>
            <a:r>
              <a:rPr lang="en-US" sz="2700" u="sng">
                <a:solidFill>
                  <a:srgbClr val="56B2CB"/>
                </a:solidFill>
                <a:latin typeface="Open Sans"/>
                <a:hlinkClick r:id="rId5" tooltip="https://mdbf.sharepoint.com/sites/Intranet/Shared%20Documents/Forms/AllItems.aspx?id=%2Fsites%2FIntranet%2FShared%20Documents%2FBrand%2C%20logo%20and%20templates&amp;p=true&amp;ga=1."/>
              </a:rPr>
              <a:t>here.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2129896"/>
            <a:ext cx="8353149" cy="868531"/>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Our style</a:t>
            </a:r>
          </a:p>
        </p:txBody>
      </p:sp>
      <p:sp>
        <p:nvSpPr>
          <p:cNvPr name="TextBox 4" id="4"/>
          <p:cNvSpPr txBox="true"/>
          <p:nvPr/>
        </p:nvSpPr>
        <p:spPr>
          <a:xfrm rot="0">
            <a:off x="1557220" y="3287686"/>
            <a:ext cx="7706125" cy="3796069"/>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You may have noticed that we have moved away from dark backgrounds on our templates in a bid to save ink and brighten the look and feel of our brand.</a:t>
            </a:r>
          </a:p>
          <a:p>
            <a:pPr algn="l">
              <a:lnSpc>
                <a:spcPts val="3240"/>
              </a:lnSpc>
            </a:pPr>
          </a:p>
          <a:p>
            <a:pPr algn="l">
              <a:lnSpc>
                <a:spcPts val="3240"/>
              </a:lnSpc>
            </a:pPr>
            <a:r>
              <a:rPr lang="en-US" sz="2700">
                <a:solidFill>
                  <a:srgbClr val="000000"/>
                </a:solidFill>
                <a:latin typeface="Open Sans"/>
              </a:rPr>
              <a:t>We have also moved away from the use of icons in favour of focussing on photographs of people and places. We feel that this brings our vision and mission goals to life.</a:t>
            </a:r>
          </a:p>
        </p:txBody>
      </p:sp>
      <p:sp>
        <p:nvSpPr>
          <p:cNvPr name="Freeform 5" id="5"/>
          <p:cNvSpPr/>
          <p:nvPr/>
        </p:nvSpPr>
        <p:spPr>
          <a:xfrm flipH="false" flipV="false" rot="0">
            <a:off x="13294027" y="375891"/>
            <a:ext cx="4506139" cy="3037636"/>
          </a:xfrm>
          <a:custGeom>
            <a:avLst/>
            <a:gdLst/>
            <a:ahLst/>
            <a:cxnLst/>
            <a:rect r="r" b="b" t="t" l="l"/>
            <a:pathLst>
              <a:path h="3037636" w="4506139">
                <a:moveTo>
                  <a:pt x="0" y="0"/>
                </a:moveTo>
                <a:lnTo>
                  <a:pt x="4506139" y="0"/>
                </a:lnTo>
                <a:lnTo>
                  <a:pt x="4506139" y="3037636"/>
                </a:lnTo>
                <a:lnTo>
                  <a:pt x="0" y="3037636"/>
                </a:lnTo>
                <a:lnTo>
                  <a:pt x="0" y="0"/>
                </a:lnTo>
                <a:close/>
              </a:path>
            </a:pathLst>
          </a:custGeom>
          <a:blipFill>
            <a:blip r:embed="rId3"/>
            <a:stretch>
              <a:fillRect l="-4561" t="0" r="-4561" b="-4563"/>
            </a:stretch>
          </a:blipFill>
        </p:spPr>
      </p:sp>
      <p:sp>
        <p:nvSpPr>
          <p:cNvPr name="Freeform 6" id="6"/>
          <p:cNvSpPr/>
          <p:nvPr/>
        </p:nvSpPr>
        <p:spPr>
          <a:xfrm flipH="false" flipV="false" rot="0">
            <a:off x="13294027" y="3552150"/>
            <a:ext cx="4518555" cy="3114048"/>
          </a:xfrm>
          <a:custGeom>
            <a:avLst/>
            <a:gdLst/>
            <a:ahLst/>
            <a:cxnLst/>
            <a:rect r="r" b="b" t="t" l="l"/>
            <a:pathLst>
              <a:path h="3114048" w="4518555">
                <a:moveTo>
                  <a:pt x="0" y="0"/>
                </a:moveTo>
                <a:lnTo>
                  <a:pt x="4518555" y="0"/>
                </a:lnTo>
                <a:lnTo>
                  <a:pt x="4518555" y="3114048"/>
                </a:lnTo>
                <a:lnTo>
                  <a:pt x="0" y="3114048"/>
                </a:lnTo>
                <a:lnTo>
                  <a:pt x="0" y="0"/>
                </a:lnTo>
                <a:close/>
              </a:path>
            </a:pathLst>
          </a:custGeom>
          <a:blipFill>
            <a:blip r:embed="rId4"/>
            <a:stretch>
              <a:fillRect l="-1816" t="-15525" r="-4777" b="0"/>
            </a:stretch>
          </a:blipFill>
        </p:spPr>
      </p:sp>
      <p:sp>
        <p:nvSpPr>
          <p:cNvPr name="Freeform 7" id="7"/>
          <p:cNvSpPr/>
          <p:nvPr/>
        </p:nvSpPr>
        <p:spPr>
          <a:xfrm flipH="false" flipV="false" rot="0">
            <a:off x="13294027" y="6809073"/>
            <a:ext cx="4518555" cy="3049905"/>
          </a:xfrm>
          <a:custGeom>
            <a:avLst/>
            <a:gdLst/>
            <a:ahLst/>
            <a:cxnLst/>
            <a:rect r="r" b="b" t="t" l="l"/>
            <a:pathLst>
              <a:path h="3049905" w="4518555">
                <a:moveTo>
                  <a:pt x="0" y="0"/>
                </a:moveTo>
                <a:lnTo>
                  <a:pt x="4518555" y="0"/>
                </a:lnTo>
                <a:lnTo>
                  <a:pt x="4518555" y="3049905"/>
                </a:lnTo>
                <a:lnTo>
                  <a:pt x="0" y="3049905"/>
                </a:lnTo>
                <a:lnTo>
                  <a:pt x="0" y="0"/>
                </a:lnTo>
                <a:close/>
              </a:path>
            </a:pathLst>
          </a:custGeom>
          <a:blipFill>
            <a:blip r:embed="rId5"/>
            <a:stretch>
              <a:fillRect l="0" t="-4684" r="-19712"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83812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Templates</a:t>
            </a:r>
          </a:p>
        </p:txBody>
      </p:sp>
      <p:sp>
        <p:nvSpPr>
          <p:cNvPr name="TextBox 4" id="4"/>
          <p:cNvSpPr txBox="true"/>
          <p:nvPr/>
        </p:nvSpPr>
        <p:spPr>
          <a:xfrm rot="0">
            <a:off x="1557220" y="3018460"/>
            <a:ext cx="7278897" cy="5800576"/>
          </a:xfrm>
          <a:prstGeom prst="rect">
            <a:avLst/>
          </a:prstGeom>
        </p:spPr>
        <p:txBody>
          <a:bodyPr anchor="t" rtlCol="false" tIns="0" lIns="0" bIns="0" rIns="0">
            <a:spAutoFit/>
          </a:bodyPr>
          <a:lstStyle/>
          <a:p>
            <a:pPr algn="l">
              <a:lnSpc>
                <a:spcPts val="3060"/>
              </a:lnSpc>
            </a:pPr>
            <a:r>
              <a:rPr lang="en-US" sz="2550">
                <a:solidFill>
                  <a:srgbClr val="000000"/>
                </a:solidFill>
                <a:latin typeface="Open Sans"/>
              </a:rPr>
              <a:t>We have new templates for you to use in order to keep your content on brand. These include:</a:t>
            </a:r>
          </a:p>
          <a:p>
            <a:pPr algn="l">
              <a:lnSpc>
                <a:spcPts val="3060"/>
              </a:lnSpc>
            </a:pPr>
          </a:p>
          <a:p>
            <a:pPr algn="l">
              <a:lnSpc>
                <a:spcPts val="2040"/>
              </a:lnSpc>
            </a:pPr>
            <a:r>
              <a:rPr lang="en-US" sz="1700" u="sng">
                <a:solidFill>
                  <a:srgbClr val="56B2CB"/>
                </a:solidFill>
                <a:latin typeface="Open Sans Bold"/>
                <a:hlinkClick r:id="rId3" tooltip="https://mdbf.sharepoint.com/:p:/s/Intranet/Ed80j59TG89BpdFdY2_gTGgBaYUf5g96Q_Bs7bvSN1HpUA?e=d8kha0"/>
              </a:rPr>
              <a:t>Presentation </a:t>
            </a:r>
          </a:p>
          <a:p>
            <a:pPr algn="l">
              <a:lnSpc>
                <a:spcPts val="3060"/>
              </a:lnSpc>
            </a:pPr>
          </a:p>
          <a:p>
            <a:pPr algn="l">
              <a:lnSpc>
                <a:spcPts val="2040"/>
              </a:lnSpc>
            </a:pPr>
            <a:r>
              <a:rPr lang="en-US" sz="1700" u="sng">
                <a:solidFill>
                  <a:srgbClr val="56B2CB"/>
                </a:solidFill>
                <a:latin typeface="Open Sans Bold"/>
                <a:hlinkClick r:id="rId4" tooltip="https://mdbf.sharepoint.com/:w:/s/Intranet/EcA18d7Usb1OhaWnR3_IJvcB8UJin1OX4XpZzFXdbatvkA?e=x6dt4b"/>
              </a:rPr>
              <a:t>Report</a:t>
            </a:r>
          </a:p>
          <a:p>
            <a:pPr algn="l">
              <a:lnSpc>
                <a:spcPts val="3060"/>
              </a:lnSpc>
            </a:pPr>
          </a:p>
          <a:p>
            <a:pPr algn="l">
              <a:lnSpc>
                <a:spcPts val="2040"/>
              </a:lnSpc>
            </a:pPr>
            <a:r>
              <a:rPr lang="en-US" sz="1700">
                <a:solidFill>
                  <a:srgbClr val="56B2CB"/>
                </a:solidFill>
                <a:latin typeface="Open Sans Bold"/>
              </a:rPr>
              <a:t>Church Times Advert (please contact the comms team)</a:t>
            </a:r>
          </a:p>
          <a:p>
            <a:pPr algn="l">
              <a:lnSpc>
                <a:spcPts val="3060"/>
              </a:lnSpc>
            </a:pPr>
          </a:p>
          <a:p>
            <a:pPr algn="l">
              <a:lnSpc>
                <a:spcPts val="2040"/>
              </a:lnSpc>
            </a:pPr>
            <a:r>
              <a:rPr lang="en-US" sz="1700" u="sng">
                <a:solidFill>
                  <a:srgbClr val="56B2CB"/>
                </a:solidFill>
                <a:latin typeface="Open Sans Bold"/>
                <a:hlinkClick r:id="rId5" tooltip="https://www.canva.com/design/DAFXjE5wID0/Q5MHjglH3Ni_CU6T5_aEZw/view?utm_content=DAFXjE5wID0&amp;utm_campaign=designshare&amp;utm_medium=link&amp;utm_source=sharebutton&amp;mode=preview"/>
              </a:rPr>
              <a:t>Social Media Post</a:t>
            </a:r>
          </a:p>
          <a:p>
            <a:pPr algn="l">
              <a:lnSpc>
                <a:spcPts val="3060"/>
              </a:lnSpc>
            </a:pPr>
          </a:p>
          <a:p>
            <a:pPr algn="l">
              <a:lnSpc>
                <a:spcPts val="2040"/>
              </a:lnSpc>
            </a:pPr>
            <a:r>
              <a:rPr lang="en-US" sz="1700" u="sng">
                <a:solidFill>
                  <a:srgbClr val="56B2CB"/>
                </a:solidFill>
                <a:latin typeface="Open Sans Bold"/>
                <a:hlinkClick r:id="rId6" tooltip="https://mdbf.sharepoint.com/:w:/s/Intranet/Efe-yp2GomtBqRsA6QK8hvkB1bMj2YDigbESrnpAJmgJGg?e=rbfk9L"/>
              </a:rPr>
              <a:t>Letterhead</a:t>
            </a:r>
          </a:p>
          <a:p>
            <a:pPr algn="l">
              <a:lnSpc>
                <a:spcPts val="3060"/>
              </a:lnSpc>
            </a:pPr>
          </a:p>
          <a:p>
            <a:pPr algn="l">
              <a:lnSpc>
                <a:spcPts val="3060"/>
              </a:lnSpc>
            </a:pPr>
            <a:r>
              <a:rPr lang="en-US" sz="2550">
                <a:solidFill>
                  <a:srgbClr val="000000"/>
                </a:solidFill>
                <a:latin typeface="Open Sans"/>
              </a:rPr>
              <a:t>These can be found</a:t>
            </a:r>
            <a:r>
              <a:rPr lang="en-US" sz="2550">
                <a:solidFill>
                  <a:srgbClr val="56B2CB"/>
                </a:solidFill>
                <a:latin typeface="Open Sans"/>
              </a:rPr>
              <a:t> </a:t>
            </a:r>
            <a:r>
              <a:rPr lang="en-US" sz="2550" u="sng">
                <a:solidFill>
                  <a:srgbClr val="56B2CB"/>
                </a:solidFill>
                <a:latin typeface="Open Sans Bold"/>
                <a:hlinkClick r:id="rId7" tooltip="https://mdbf.sharepoint.com/:f:/s/Intranet/ElZ_bUiMk1FLmBItlZ6XTC8BFQhQOqKLfpYElfmtxk6rKg?e=GA6rSP"/>
              </a:rPr>
              <a:t>here</a:t>
            </a:r>
            <a:r>
              <a:rPr lang="en-US" sz="2550">
                <a:solidFill>
                  <a:srgbClr val="56B2CB"/>
                </a:solidFill>
                <a:latin typeface="Open Sans"/>
              </a:rPr>
              <a:t> </a:t>
            </a:r>
            <a:r>
              <a:rPr lang="en-US" sz="2550">
                <a:solidFill>
                  <a:srgbClr val="000000"/>
                </a:solidFill>
                <a:latin typeface="Open Sans"/>
              </a:rPr>
              <a:t>on our SharePoint under the </a:t>
            </a:r>
            <a:r>
              <a:rPr lang="en-US" sz="2550">
                <a:solidFill>
                  <a:srgbClr val="000000"/>
                </a:solidFill>
                <a:latin typeface="Open Sans Bold"/>
              </a:rPr>
              <a:t>/templates/ </a:t>
            </a:r>
            <a:r>
              <a:rPr lang="en-US" sz="2550">
                <a:solidFill>
                  <a:srgbClr val="000000"/>
                </a:solidFill>
                <a:latin typeface="Open Sans"/>
              </a:rPr>
              <a:t>folder. </a:t>
            </a:r>
          </a:p>
          <a:p>
            <a:pPr algn="l">
              <a:lnSpc>
                <a:spcPts val="3060"/>
              </a:lnSpc>
            </a:pPr>
          </a:p>
          <a:p>
            <a:pPr algn="l">
              <a:lnSpc>
                <a:spcPts val="3060"/>
              </a:lnSpc>
            </a:pPr>
            <a:r>
              <a:rPr lang="en-US" sz="2550">
                <a:solidFill>
                  <a:srgbClr val="000000"/>
                </a:solidFill>
                <a:latin typeface="Open Sans"/>
              </a:rPr>
              <a:t>For more complex designs such as printed booklets please contact the comms team.</a:t>
            </a:r>
          </a:p>
        </p:txBody>
      </p:sp>
      <p:sp>
        <p:nvSpPr>
          <p:cNvPr name="Freeform 5" id="5"/>
          <p:cNvSpPr/>
          <p:nvPr/>
        </p:nvSpPr>
        <p:spPr>
          <a:xfrm flipH="false" flipV="false" rot="0">
            <a:off x="9568532" y="2146338"/>
            <a:ext cx="8250488" cy="6811321"/>
          </a:xfrm>
          <a:custGeom>
            <a:avLst/>
            <a:gdLst/>
            <a:ahLst/>
            <a:cxnLst/>
            <a:rect r="r" b="b" t="t" l="l"/>
            <a:pathLst>
              <a:path h="6811321" w="8250488">
                <a:moveTo>
                  <a:pt x="0" y="0"/>
                </a:moveTo>
                <a:lnTo>
                  <a:pt x="8250488" y="0"/>
                </a:lnTo>
                <a:lnTo>
                  <a:pt x="8250488" y="6811321"/>
                </a:lnTo>
                <a:lnTo>
                  <a:pt x="0" y="6811321"/>
                </a:lnTo>
                <a:lnTo>
                  <a:pt x="0" y="0"/>
                </a:lnTo>
                <a:close/>
              </a:path>
            </a:pathLst>
          </a:custGeom>
          <a:blipFill>
            <a:blip r:embed="rId8"/>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92476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Using Canva</a:t>
            </a:r>
          </a:p>
        </p:txBody>
      </p:sp>
      <p:sp>
        <p:nvSpPr>
          <p:cNvPr name="TextBox 4" id="4"/>
          <p:cNvSpPr txBox="true"/>
          <p:nvPr/>
        </p:nvSpPr>
        <p:spPr>
          <a:xfrm rot="0">
            <a:off x="1552174" y="3386993"/>
            <a:ext cx="7706125" cy="4627066"/>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Canva is a free graphic design platform that we should take full advantage of. It can be used to design presentations, social media posts, reports, leaflets, and much more.</a:t>
            </a:r>
          </a:p>
          <a:p>
            <a:pPr algn="l">
              <a:lnSpc>
                <a:spcPts val="3240"/>
              </a:lnSpc>
            </a:pPr>
          </a:p>
          <a:p>
            <a:pPr algn="l">
              <a:lnSpc>
                <a:spcPts val="3240"/>
              </a:lnSpc>
            </a:pPr>
            <a:r>
              <a:rPr lang="en-US" sz="2700">
                <a:solidFill>
                  <a:srgbClr val="000000"/>
                </a:solidFill>
                <a:latin typeface="Open Sans"/>
              </a:rPr>
              <a:t>If you want to get started with learning </a:t>
            </a:r>
            <a:r>
              <a:rPr lang="en-US" sz="2700">
                <a:solidFill>
                  <a:srgbClr val="000000"/>
                </a:solidFill>
                <a:latin typeface="Open Sans Bold"/>
              </a:rPr>
              <a:t>Canva</a:t>
            </a:r>
            <a:r>
              <a:rPr lang="en-US" sz="2700">
                <a:solidFill>
                  <a:srgbClr val="000000"/>
                </a:solidFill>
                <a:latin typeface="Open Sans"/>
              </a:rPr>
              <a:t>, get in touch with the comms team, we have a number of templates that you can use to keep your content on brand.</a:t>
            </a:r>
          </a:p>
          <a:p>
            <a:pPr algn="l">
              <a:lnSpc>
                <a:spcPts val="3240"/>
              </a:lnSpc>
            </a:pPr>
          </a:p>
          <a:p>
            <a:pPr algn="l">
              <a:lnSpc>
                <a:spcPts val="3240"/>
              </a:lnSpc>
            </a:pPr>
            <a:r>
              <a:rPr lang="en-US" sz="2700">
                <a:solidFill>
                  <a:srgbClr val="000000"/>
                </a:solidFill>
                <a:latin typeface="Open Sans"/>
              </a:rPr>
              <a:t>Visit </a:t>
            </a:r>
            <a:r>
              <a:rPr lang="en-US" sz="2700">
                <a:solidFill>
                  <a:srgbClr val="56B2CB"/>
                </a:solidFill>
                <a:latin typeface="Open Sans Bold"/>
              </a:rPr>
              <a:t>Canva.com </a:t>
            </a:r>
            <a:r>
              <a:rPr lang="en-US" sz="2700">
                <a:solidFill>
                  <a:srgbClr val="000000"/>
                </a:solidFill>
                <a:latin typeface="Open Sans"/>
              </a:rPr>
              <a:t>and setup a free account.</a:t>
            </a:r>
          </a:p>
        </p:txBody>
      </p:sp>
      <p:sp>
        <p:nvSpPr>
          <p:cNvPr name="Freeform 5" id="5"/>
          <p:cNvSpPr/>
          <p:nvPr/>
        </p:nvSpPr>
        <p:spPr>
          <a:xfrm flipH="false" flipV="false" rot="0">
            <a:off x="10336077" y="1213129"/>
            <a:ext cx="6923223" cy="7860743"/>
          </a:xfrm>
          <a:custGeom>
            <a:avLst/>
            <a:gdLst/>
            <a:ahLst/>
            <a:cxnLst/>
            <a:rect r="r" b="b" t="t" l="l"/>
            <a:pathLst>
              <a:path h="7860743" w="6923223">
                <a:moveTo>
                  <a:pt x="0" y="0"/>
                </a:moveTo>
                <a:lnTo>
                  <a:pt x="6923223" y="0"/>
                </a:lnTo>
                <a:lnTo>
                  <a:pt x="6923223" y="7860742"/>
                </a:lnTo>
                <a:lnTo>
                  <a:pt x="0" y="7860742"/>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343934" y="1842708"/>
            <a:ext cx="8353149" cy="868531"/>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Photography</a:t>
            </a:r>
          </a:p>
        </p:txBody>
      </p:sp>
      <p:sp>
        <p:nvSpPr>
          <p:cNvPr name="TextBox 4" id="4"/>
          <p:cNvSpPr txBox="true"/>
          <p:nvPr/>
        </p:nvSpPr>
        <p:spPr>
          <a:xfrm rot="0">
            <a:off x="1343934" y="2875215"/>
            <a:ext cx="7706125" cy="6704557"/>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We have an extensive collection of photos for you to use on our Flickr at </a:t>
            </a:r>
            <a:r>
              <a:rPr lang="en-US" sz="2700" u="sng">
                <a:solidFill>
                  <a:srgbClr val="56B2CB"/>
                </a:solidFill>
                <a:latin typeface="Open Sans"/>
                <a:hlinkClick r:id="rId3" tooltip="http://www.flickr.com/dioceseofmanchester/"/>
              </a:rPr>
              <a:t>www.flickr.com/dioceseofmanchester/</a:t>
            </a:r>
          </a:p>
          <a:p>
            <a:pPr algn="l">
              <a:lnSpc>
                <a:spcPts val="3240"/>
              </a:lnSpc>
            </a:pPr>
          </a:p>
          <a:p>
            <a:pPr algn="l">
              <a:lnSpc>
                <a:spcPts val="3240"/>
              </a:lnSpc>
            </a:pPr>
            <a:r>
              <a:rPr lang="en-US" sz="2700">
                <a:solidFill>
                  <a:srgbClr val="000000"/>
                </a:solidFill>
                <a:latin typeface="Open Sans"/>
              </a:rPr>
              <a:t>Most modern mobile phones have amazing cameras. Take advantage of them and share your photos with the comms team!</a:t>
            </a:r>
          </a:p>
          <a:p>
            <a:pPr algn="l">
              <a:lnSpc>
                <a:spcPts val="3240"/>
              </a:lnSpc>
            </a:pPr>
          </a:p>
          <a:p>
            <a:pPr algn="l">
              <a:lnSpc>
                <a:spcPts val="3240"/>
              </a:lnSpc>
            </a:pPr>
            <a:r>
              <a:rPr lang="en-US" sz="2700">
                <a:solidFill>
                  <a:srgbClr val="000000"/>
                </a:solidFill>
                <a:latin typeface="Open Sans"/>
              </a:rPr>
              <a:t>If you are taking your own photos, ensure the content is evenly lit, centralised, and clear.</a:t>
            </a:r>
          </a:p>
          <a:p>
            <a:pPr algn="l">
              <a:lnSpc>
                <a:spcPts val="3240"/>
              </a:lnSpc>
            </a:pPr>
          </a:p>
          <a:p>
            <a:pPr algn="l">
              <a:lnSpc>
                <a:spcPts val="3240"/>
              </a:lnSpc>
            </a:pPr>
            <a:r>
              <a:rPr lang="en-US" sz="2700">
                <a:solidFill>
                  <a:srgbClr val="000000"/>
                </a:solidFill>
                <a:latin typeface="Open Sans"/>
              </a:rPr>
              <a:t>If you’re hosting an event and want professional support, then let us know.</a:t>
            </a:r>
          </a:p>
          <a:p>
            <a:pPr algn="l">
              <a:lnSpc>
                <a:spcPts val="3240"/>
              </a:lnSpc>
            </a:pPr>
          </a:p>
          <a:p>
            <a:pPr algn="l">
              <a:lnSpc>
                <a:spcPts val="3240"/>
              </a:lnSpc>
            </a:pPr>
            <a:r>
              <a:rPr lang="en-US" sz="2700">
                <a:solidFill>
                  <a:srgbClr val="000000"/>
                </a:solidFill>
                <a:latin typeface="Open Sans"/>
              </a:rPr>
              <a:t>Please choose photographs that represent the rich diversity of our diocese.</a:t>
            </a:r>
          </a:p>
        </p:txBody>
      </p:sp>
      <p:sp>
        <p:nvSpPr>
          <p:cNvPr name="Freeform 5" id="5"/>
          <p:cNvSpPr/>
          <p:nvPr/>
        </p:nvSpPr>
        <p:spPr>
          <a:xfrm flipH="false" flipV="false" rot="0">
            <a:off x="11294863" y="5446131"/>
            <a:ext cx="6201977" cy="4133642"/>
          </a:xfrm>
          <a:custGeom>
            <a:avLst/>
            <a:gdLst/>
            <a:ahLst/>
            <a:cxnLst/>
            <a:rect r="r" b="b" t="t" l="l"/>
            <a:pathLst>
              <a:path h="4133642" w="6201977">
                <a:moveTo>
                  <a:pt x="0" y="0"/>
                </a:moveTo>
                <a:lnTo>
                  <a:pt x="6201976" y="0"/>
                </a:lnTo>
                <a:lnTo>
                  <a:pt x="6201976" y="4133642"/>
                </a:lnTo>
                <a:lnTo>
                  <a:pt x="0" y="4133642"/>
                </a:lnTo>
                <a:lnTo>
                  <a:pt x="0" y="0"/>
                </a:lnTo>
                <a:close/>
              </a:path>
            </a:pathLst>
          </a:custGeom>
          <a:blipFill>
            <a:blip r:embed="rId4"/>
            <a:stretch>
              <a:fillRect l="0" t="0" r="0" b="0"/>
            </a:stretch>
          </a:blipFill>
        </p:spPr>
      </p:sp>
      <p:sp>
        <p:nvSpPr>
          <p:cNvPr name="Freeform 6" id="6"/>
          <p:cNvSpPr/>
          <p:nvPr/>
        </p:nvSpPr>
        <p:spPr>
          <a:xfrm flipH="false" flipV="false" rot="0">
            <a:off x="11294864" y="703434"/>
            <a:ext cx="6198007" cy="4124774"/>
          </a:xfrm>
          <a:custGeom>
            <a:avLst/>
            <a:gdLst/>
            <a:ahLst/>
            <a:cxnLst/>
            <a:rect r="r" b="b" t="t" l="l"/>
            <a:pathLst>
              <a:path h="4124774" w="6198007">
                <a:moveTo>
                  <a:pt x="0" y="0"/>
                </a:moveTo>
                <a:lnTo>
                  <a:pt x="6198008" y="0"/>
                </a:lnTo>
                <a:lnTo>
                  <a:pt x="6198008" y="4124774"/>
                </a:lnTo>
                <a:lnTo>
                  <a:pt x="0" y="4124774"/>
                </a:lnTo>
                <a:lnTo>
                  <a:pt x="0" y="0"/>
                </a:lnTo>
                <a:close/>
              </a:path>
            </a:pathLst>
          </a:custGeom>
          <a:blipFill>
            <a:blip r:embed="rId5"/>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92476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Videography</a:t>
            </a:r>
          </a:p>
        </p:txBody>
      </p:sp>
      <p:sp>
        <p:nvSpPr>
          <p:cNvPr name="TextBox 4" id="4"/>
          <p:cNvSpPr txBox="true"/>
          <p:nvPr/>
        </p:nvSpPr>
        <p:spPr>
          <a:xfrm rot="0">
            <a:off x="1557220" y="3213291"/>
            <a:ext cx="7706125" cy="5458064"/>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Video has fast become one of the most effective ways to communicate an engaging message. </a:t>
            </a:r>
          </a:p>
          <a:p>
            <a:pPr algn="l">
              <a:lnSpc>
                <a:spcPts val="3240"/>
              </a:lnSpc>
            </a:pPr>
          </a:p>
          <a:p>
            <a:pPr algn="l">
              <a:lnSpc>
                <a:spcPts val="3240"/>
              </a:lnSpc>
            </a:pPr>
            <a:r>
              <a:rPr lang="en-US" sz="2700">
                <a:solidFill>
                  <a:srgbClr val="000000"/>
                </a:solidFill>
                <a:latin typeface="Open Sans"/>
              </a:rPr>
              <a:t>If you are looking to share videos online, use a platform like Canva or CapCut and ensure you include the Diocesan logo in the top-left corner.</a:t>
            </a:r>
          </a:p>
          <a:p>
            <a:pPr algn="l">
              <a:lnSpc>
                <a:spcPts val="3240"/>
              </a:lnSpc>
            </a:pPr>
          </a:p>
          <a:p>
            <a:pPr algn="l">
              <a:lnSpc>
                <a:spcPts val="3240"/>
              </a:lnSpc>
            </a:pPr>
            <a:r>
              <a:rPr lang="en-US" sz="2700">
                <a:solidFill>
                  <a:srgbClr val="000000"/>
                </a:solidFill>
                <a:latin typeface="Open Sans"/>
              </a:rPr>
              <a:t>An </a:t>
            </a:r>
            <a:r>
              <a:rPr lang="en-US" sz="2700" u="sng">
                <a:solidFill>
                  <a:srgbClr val="56B2CB"/>
                </a:solidFill>
                <a:latin typeface="Open Sans Bold"/>
                <a:hlinkClick r:id="rId3" tooltip="https://www.churchofengland.org/resources/digital-labs/blogs/how-set-film-video-your-phone"/>
              </a:rPr>
              <a:t>excellent guide </a:t>
            </a:r>
            <a:r>
              <a:rPr lang="en-US" sz="2700">
                <a:solidFill>
                  <a:srgbClr val="000000"/>
                </a:solidFill>
                <a:latin typeface="Open Sans"/>
              </a:rPr>
              <a:t>from the </a:t>
            </a:r>
            <a:r>
              <a:rPr lang="en-US" sz="2700">
                <a:solidFill>
                  <a:srgbClr val="000000"/>
                </a:solidFill>
                <a:latin typeface="Open Sans Bold"/>
              </a:rPr>
              <a:t>Digital Labs </a:t>
            </a:r>
            <a:r>
              <a:rPr lang="en-US" sz="2700">
                <a:solidFill>
                  <a:srgbClr val="000000"/>
                </a:solidFill>
                <a:latin typeface="Open Sans"/>
              </a:rPr>
              <a:t>team can help you get started if you’re looking to film yourself. For more professional filming and video projects, please get in touch with the comms team to discuss.</a:t>
            </a:r>
          </a:p>
        </p:txBody>
      </p:sp>
      <p:sp>
        <p:nvSpPr>
          <p:cNvPr name="Freeform 5" id="5"/>
          <p:cNvSpPr/>
          <p:nvPr/>
        </p:nvSpPr>
        <p:spPr>
          <a:xfrm flipH="false" flipV="false" rot="0">
            <a:off x="10665538" y="1869524"/>
            <a:ext cx="6623459" cy="4211236"/>
          </a:xfrm>
          <a:custGeom>
            <a:avLst/>
            <a:gdLst/>
            <a:ahLst/>
            <a:cxnLst/>
            <a:rect r="r" b="b" t="t" l="l"/>
            <a:pathLst>
              <a:path h="4211236" w="6623459">
                <a:moveTo>
                  <a:pt x="0" y="0"/>
                </a:moveTo>
                <a:lnTo>
                  <a:pt x="6623459" y="0"/>
                </a:lnTo>
                <a:lnTo>
                  <a:pt x="6623459" y="4211236"/>
                </a:lnTo>
                <a:lnTo>
                  <a:pt x="0" y="4211236"/>
                </a:lnTo>
                <a:lnTo>
                  <a:pt x="0" y="0"/>
                </a:lnTo>
                <a:close/>
              </a:path>
            </a:pathLst>
          </a:custGeom>
          <a:blipFill>
            <a:blip r:embed="rId4"/>
            <a:stretch>
              <a:fillRect l="0" t="0" r="0" b="0"/>
            </a:stretch>
          </a:blipFill>
        </p:spPr>
      </p:sp>
      <p:sp>
        <p:nvSpPr>
          <p:cNvPr name="TextBox 6" id="6"/>
          <p:cNvSpPr txBox="true"/>
          <p:nvPr/>
        </p:nvSpPr>
        <p:spPr>
          <a:xfrm rot="0">
            <a:off x="10676968" y="6792622"/>
            <a:ext cx="6520589" cy="1191696"/>
          </a:xfrm>
          <a:prstGeom prst="rect">
            <a:avLst/>
          </a:prstGeom>
        </p:spPr>
        <p:txBody>
          <a:bodyPr anchor="t" rtlCol="false" tIns="0" lIns="0" bIns="0" rIns="0">
            <a:spAutoFit/>
          </a:bodyPr>
          <a:lstStyle/>
          <a:p>
            <a:pPr algn="l">
              <a:lnSpc>
                <a:spcPts val="2879"/>
              </a:lnSpc>
            </a:pPr>
            <a:r>
              <a:rPr lang="en-US" sz="2400">
                <a:solidFill>
                  <a:srgbClr val="000000"/>
                </a:solidFill>
                <a:latin typeface="Open Sans"/>
              </a:rPr>
              <a:t>You can view our video catalogue on our YouTube account:</a:t>
            </a:r>
          </a:p>
          <a:p>
            <a:pPr algn="l">
              <a:lnSpc>
                <a:spcPts val="2879"/>
              </a:lnSpc>
            </a:pPr>
            <a:r>
              <a:rPr lang="en-US" sz="2400">
                <a:solidFill>
                  <a:srgbClr val="56B2CB"/>
                </a:solidFill>
                <a:latin typeface="Open Sans Bold"/>
              </a:rPr>
              <a:t>www.youtube.com/@manchesterdiocese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92476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Consent and GDPR</a:t>
            </a:r>
          </a:p>
        </p:txBody>
      </p:sp>
      <p:sp>
        <p:nvSpPr>
          <p:cNvPr name="TextBox 4" id="4"/>
          <p:cNvSpPr txBox="true"/>
          <p:nvPr/>
        </p:nvSpPr>
        <p:spPr>
          <a:xfrm rot="0">
            <a:off x="1557220" y="3213291"/>
            <a:ext cx="8261150" cy="4073068"/>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We encourage everyone to engage with content creation and communications, but please be conscious of the need for consent.</a:t>
            </a:r>
          </a:p>
          <a:p>
            <a:pPr algn="l">
              <a:lnSpc>
                <a:spcPts val="3240"/>
              </a:lnSpc>
            </a:pPr>
          </a:p>
          <a:p>
            <a:pPr algn="l">
              <a:lnSpc>
                <a:spcPts val="3240"/>
              </a:lnSpc>
            </a:pPr>
            <a:r>
              <a:rPr lang="en-US" sz="2700">
                <a:solidFill>
                  <a:srgbClr val="000000"/>
                </a:solidFill>
                <a:latin typeface="Open Sans"/>
              </a:rPr>
              <a:t>Our policy information can be found on our website: </a:t>
            </a:r>
            <a:r>
              <a:rPr lang="en-US" sz="2700" u="sng">
                <a:solidFill>
                  <a:srgbClr val="56B2CB"/>
                </a:solidFill>
                <a:latin typeface="Open Sans"/>
                <a:hlinkClick r:id="rId3" tooltip="http://www.manchester.anglican.org/gdpr/"/>
              </a:rPr>
              <a:t>www.manchester.anglican.org/gdpr/</a:t>
            </a:r>
          </a:p>
          <a:p>
            <a:pPr algn="l">
              <a:lnSpc>
                <a:spcPts val="3240"/>
              </a:lnSpc>
            </a:pPr>
          </a:p>
          <a:p>
            <a:pPr algn="l">
              <a:lnSpc>
                <a:spcPts val="2879"/>
              </a:lnSpc>
            </a:pPr>
            <a:r>
              <a:rPr lang="en-US" sz="2400" u="sng">
                <a:solidFill>
                  <a:srgbClr val="56B2CB"/>
                </a:solidFill>
                <a:latin typeface="Open Sans Bold"/>
                <a:hlinkClick r:id="rId4" tooltip="https://www.manchester.anglican.org/content/pages/documents/photo-consent-form.docx"/>
              </a:rPr>
              <a:t>Photography consent Form</a:t>
            </a:r>
          </a:p>
          <a:p>
            <a:pPr algn="l">
              <a:lnSpc>
                <a:spcPts val="3240"/>
              </a:lnSpc>
            </a:pPr>
          </a:p>
          <a:p>
            <a:pPr algn="l">
              <a:lnSpc>
                <a:spcPts val="2879"/>
              </a:lnSpc>
            </a:pPr>
            <a:r>
              <a:rPr lang="en-US" sz="2400" u="sng">
                <a:solidFill>
                  <a:srgbClr val="56B2CB"/>
                </a:solidFill>
                <a:latin typeface="Open Sans Bold"/>
                <a:hlinkClick r:id="rId5" tooltip="https://www.churchofengland.org/resources/digital-labs/blogs/filming-and-photography-churches-consent-and-gdpr"/>
              </a:rPr>
              <a:t>Church of England photography and GDPR </a:t>
            </a:r>
          </a:p>
        </p:txBody>
      </p:sp>
      <p:sp>
        <p:nvSpPr>
          <p:cNvPr name="Freeform 5" id="5"/>
          <p:cNvSpPr/>
          <p:nvPr/>
        </p:nvSpPr>
        <p:spPr>
          <a:xfrm flipH="false" flipV="false" rot="0">
            <a:off x="11220563" y="2740115"/>
            <a:ext cx="5216316" cy="4806768"/>
          </a:xfrm>
          <a:custGeom>
            <a:avLst/>
            <a:gdLst/>
            <a:ahLst/>
            <a:cxnLst/>
            <a:rect r="r" b="b" t="t" l="l"/>
            <a:pathLst>
              <a:path h="4806768" w="5216316">
                <a:moveTo>
                  <a:pt x="0" y="0"/>
                </a:moveTo>
                <a:lnTo>
                  <a:pt x="5216316" y="0"/>
                </a:lnTo>
                <a:lnTo>
                  <a:pt x="5216316" y="4806767"/>
                </a:lnTo>
                <a:lnTo>
                  <a:pt x="0" y="4806767"/>
                </a:lnTo>
                <a:lnTo>
                  <a:pt x="0" y="0"/>
                </a:lnTo>
                <a:close/>
              </a:path>
            </a:pathLst>
          </a:custGeom>
          <a:blipFill>
            <a:blip r:embed="rId6"/>
            <a:stretch>
              <a:fillRect l="-153594" t="0" r="-16"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557220" y="192476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E-news and newsletters</a:t>
            </a:r>
          </a:p>
        </p:txBody>
      </p:sp>
      <p:sp>
        <p:nvSpPr>
          <p:cNvPr name="TextBox 4" id="4"/>
          <p:cNvSpPr txBox="true"/>
          <p:nvPr/>
        </p:nvSpPr>
        <p:spPr>
          <a:xfrm rot="0">
            <a:off x="1557220" y="3213291"/>
            <a:ext cx="7706125" cy="5873562"/>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We use MailChimp for our mailing platform in the diocese. We circulate a weekly e-news and staff news to those registered, containing up-to-date information on news and events from across the diocese.</a:t>
            </a:r>
          </a:p>
          <a:p>
            <a:pPr algn="l">
              <a:lnSpc>
                <a:spcPts val="3240"/>
              </a:lnSpc>
            </a:pPr>
          </a:p>
          <a:p>
            <a:pPr algn="l">
              <a:lnSpc>
                <a:spcPts val="3240"/>
              </a:lnSpc>
            </a:pPr>
            <a:r>
              <a:rPr lang="en-US" sz="2700">
                <a:solidFill>
                  <a:srgbClr val="000000"/>
                </a:solidFill>
                <a:latin typeface="Open Sans"/>
              </a:rPr>
              <a:t>If you wish to have an item placed in our weekly</a:t>
            </a:r>
          </a:p>
          <a:p>
            <a:pPr algn="l">
              <a:lnSpc>
                <a:spcPts val="3240"/>
              </a:lnSpc>
            </a:pPr>
            <a:r>
              <a:rPr lang="en-US" sz="2700">
                <a:solidFill>
                  <a:srgbClr val="000000"/>
                </a:solidFill>
                <a:latin typeface="Open Sans"/>
              </a:rPr>
              <a:t>Thursday e-newsletter, please send your request and any content to the comms team by the end of each Wednesday.</a:t>
            </a:r>
          </a:p>
          <a:p>
            <a:pPr algn="l">
              <a:lnSpc>
                <a:spcPts val="3240"/>
              </a:lnSpc>
            </a:pPr>
          </a:p>
          <a:p>
            <a:pPr algn="l">
              <a:lnSpc>
                <a:spcPts val="3240"/>
              </a:lnSpc>
            </a:pPr>
            <a:r>
              <a:rPr lang="en-US" sz="2700">
                <a:solidFill>
                  <a:srgbClr val="000000"/>
                </a:solidFill>
                <a:latin typeface="Open Sans"/>
              </a:rPr>
              <a:t>We can also help you to set up an online newsletter on Mailchimp, it’s much easier than formatting on word etc. </a:t>
            </a:r>
          </a:p>
        </p:txBody>
      </p:sp>
      <p:sp>
        <p:nvSpPr>
          <p:cNvPr name="Freeform 5" id="5"/>
          <p:cNvSpPr/>
          <p:nvPr/>
        </p:nvSpPr>
        <p:spPr>
          <a:xfrm flipH="false" flipV="false" rot="0">
            <a:off x="10113064" y="1157955"/>
            <a:ext cx="7319514" cy="7928898"/>
          </a:xfrm>
          <a:custGeom>
            <a:avLst/>
            <a:gdLst/>
            <a:ahLst/>
            <a:cxnLst/>
            <a:rect r="r" b="b" t="t" l="l"/>
            <a:pathLst>
              <a:path h="7928898" w="7319514">
                <a:moveTo>
                  <a:pt x="0" y="0"/>
                </a:moveTo>
                <a:lnTo>
                  <a:pt x="7319514" y="0"/>
                </a:lnTo>
                <a:lnTo>
                  <a:pt x="7319514" y="7928898"/>
                </a:lnTo>
                <a:lnTo>
                  <a:pt x="0" y="7928898"/>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175086" y="2851556"/>
            <a:ext cx="7259065" cy="4583887"/>
            <a:chOff x="0" y="0"/>
            <a:chExt cx="9678754" cy="6111849"/>
          </a:xfrm>
        </p:grpSpPr>
        <p:sp>
          <p:nvSpPr>
            <p:cNvPr name="Freeform 4" id="4"/>
            <p:cNvSpPr/>
            <p:nvPr/>
          </p:nvSpPr>
          <p:spPr>
            <a:xfrm flipH="false" flipV="false" rot="0">
              <a:off x="5270886" y="0"/>
              <a:ext cx="4407868" cy="6111849"/>
            </a:xfrm>
            <a:custGeom>
              <a:avLst/>
              <a:gdLst/>
              <a:ahLst/>
              <a:cxnLst/>
              <a:rect r="r" b="b" t="t" l="l"/>
              <a:pathLst>
                <a:path h="6111849" w="4407868">
                  <a:moveTo>
                    <a:pt x="0" y="0"/>
                  </a:moveTo>
                  <a:lnTo>
                    <a:pt x="4407868" y="0"/>
                  </a:lnTo>
                  <a:lnTo>
                    <a:pt x="4407868" y="6111849"/>
                  </a:lnTo>
                  <a:lnTo>
                    <a:pt x="0" y="611184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0" y="0"/>
              <a:ext cx="4407868" cy="6111849"/>
            </a:xfrm>
            <a:custGeom>
              <a:avLst/>
              <a:gdLst/>
              <a:ahLst/>
              <a:cxnLst/>
              <a:rect r="r" b="b" t="t" l="l"/>
              <a:pathLst>
                <a:path h="6111849" w="4407868">
                  <a:moveTo>
                    <a:pt x="0" y="0"/>
                  </a:moveTo>
                  <a:lnTo>
                    <a:pt x="4407868" y="0"/>
                  </a:lnTo>
                  <a:lnTo>
                    <a:pt x="4407868" y="6111849"/>
                  </a:lnTo>
                  <a:lnTo>
                    <a:pt x="0" y="611184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46534" y="270756"/>
              <a:ext cx="4114800" cy="1238381"/>
              <a:chOff x="0" y="0"/>
              <a:chExt cx="812800" cy="244619"/>
            </a:xfrm>
          </p:grpSpPr>
          <p:sp>
            <p:nvSpPr>
              <p:cNvPr name="Freeform 7" id="7"/>
              <p:cNvSpPr/>
              <p:nvPr/>
            </p:nvSpPr>
            <p:spPr>
              <a:xfrm flipH="false" flipV="false" rot="0">
                <a:off x="0" y="0"/>
                <a:ext cx="812800" cy="244619"/>
              </a:xfrm>
              <a:custGeom>
                <a:avLst/>
                <a:gdLst/>
                <a:ahLst/>
                <a:cxnLst/>
                <a:rect r="r" b="b" t="t" l="l"/>
                <a:pathLst>
                  <a:path h="244619" w="812800">
                    <a:moveTo>
                      <a:pt x="0" y="0"/>
                    </a:moveTo>
                    <a:lnTo>
                      <a:pt x="812800" y="0"/>
                    </a:lnTo>
                    <a:lnTo>
                      <a:pt x="812800" y="244619"/>
                    </a:lnTo>
                    <a:lnTo>
                      <a:pt x="0" y="244619"/>
                    </a:lnTo>
                    <a:close/>
                  </a:path>
                </a:pathLst>
              </a:custGeom>
              <a:solidFill>
                <a:srgbClr val="FFFFFF"/>
              </a:solidFill>
            </p:spPr>
          </p:sp>
          <p:sp>
            <p:nvSpPr>
              <p:cNvPr name="TextBox 8" id="8"/>
              <p:cNvSpPr txBox="true"/>
              <p:nvPr/>
            </p:nvSpPr>
            <p:spPr>
              <a:xfrm>
                <a:off x="0" y="9525"/>
                <a:ext cx="812800" cy="235094"/>
              </a:xfrm>
              <a:prstGeom prst="rect">
                <a:avLst/>
              </a:prstGeom>
            </p:spPr>
            <p:txBody>
              <a:bodyPr anchor="ctr" rtlCol="false" tIns="50800" lIns="50800" bIns="50800" rIns="50800"/>
              <a:lstStyle/>
              <a:p>
                <a:pPr algn="ctr">
                  <a:lnSpc>
                    <a:spcPts val="2879"/>
                  </a:lnSpc>
                </a:pPr>
              </a:p>
            </p:txBody>
          </p:sp>
        </p:grpSp>
        <p:grpSp>
          <p:nvGrpSpPr>
            <p:cNvPr name="Group 9" id="9"/>
            <p:cNvGrpSpPr/>
            <p:nvPr/>
          </p:nvGrpSpPr>
          <p:grpSpPr>
            <a:xfrm rot="0">
              <a:off x="5417420" y="270756"/>
              <a:ext cx="4114800" cy="1238381"/>
              <a:chOff x="0" y="0"/>
              <a:chExt cx="812800" cy="244619"/>
            </a:xfrm>
          </p:grpSpPr>
          <p:sp>
            <p:nvSpPr>
              <p:cNvPr name="Freeform 10" id="10"/>
              <p:cNvSpPr/>
              <p:nvPr/>
            </p:nvSpPr>
            <p:spPr>
              <a:xfrm flipH="false" flipV="false" rot="0">
                <a:off x="0" y="0"/>
                <a:ext cx="812800" cy="244619"/>
              </a:xfrm>
              <a:custGeom>
                <a:avLst/>
                <a:gdLst/>
                <a:ahLst/>
                <a:cxnLst/>
                <a:rect r="r" b="b" t="t" l="l"/>
                <a:pathLst>
                  <a:path h="244619" w="812800">
                    <a:moveTo>
                      <a:pt x="0" y="0"/>
                    </a:moveTo>
                    <a:lnTo>
                      <a:pt x="812800" y="0"/>
                    </a:lnTo>
                    <a:lnTo>
                      <a:pt x="812800" y="244619"/>
                    </a:lnTo>
                    <a:lnTo>
                      <a:pt x="0" y="244619"/>
                    </a:lnTo>
                    <a:close/>
                  </a:path>
                </a:pathLst>
              </a:custGeom>
              <a:solidFill>
                <a:srgbClr val="FFFFFF"/>
              </a:solidFill>
            </p:spPr>
          </p:sp>
          <p:sp>
            <p:nvSpPr>
              <p:cNvPr name="TextBox 11" id="11"/>
              <p:cNvSpPr txBox="true"/>
              <p:nvPr/>
            </p:nvSpPr>
            <p:spPr>
              <a:xfrm>
                <a:off x="0" y="9525"/>
                <a:ext cx="812800" cy="235094"/>
              </a:xfrm>
              <a:prstGeom prst="rect">
                <a:avLst/>
              </a:prstGeom>
            </p:spPr>
            <p:txBody>
              <a:bodyPr anchor="ctr" rtlCol="false" tIns="50800" lIns="50800" bIns="50800" rIns="50800"/>
              <a:lstStyle/>
              <a:p>
                <a:pPr algn="ctr">
                  <a:lnSpc>
                    <a:spcPts val="2879"/>
                  </a:lnSpc>
                </a:pPr>
              </a:p>
            </p:txBody>
          </p:sp>
        </p:grpSp>
        <p:grpSp>
          <p:nvGrpSpPr>
            <p:cNvPr name="Group 12" id="12"/>
            <p:cNvGrpSpPr/>
            <p:nvPr/>
          </p:nvGrpSpPr>
          <p:grpSpPr>
            <a:xfrm rot="0">
              <a:off x="5444965" y="170567"/>
              <a:ext cx="2127827" cy="556048"/>
              <a:chOff x="0" y="0"/>
              <a:chExt cx="420312" cy="109837"/>
            </a:xfrm>
          </p:grpSpPr>
          <p:sp>
            <p:nvSpPr>
              <p:cNvPr name="Freeform 13" id="13"/>
              <p:cNvSpPr/>
              <p:nvPr/>
            </p:nvSpPr>
            <p:spPr>
              <a:xfrm flipH="false" flipV="false" rot="0">
                <a:off x="0" y="0"/>
                <a:ext cx="420312" cy="109837"/>
              </a:xfrm>
              <a:custGeom>
                <a:avLst/>
                <a:gdLst/>
                <a:ahLst/>
                <a:cxnLst/>
                <a:rect r="r" b="b" t="t" l="l"/>
                <a:pathLst>
                  <a:path h="109837" w="420312">
                    <a:moveTo>
                      <a:pt x="0" y="0"/>
                    </a:moveTo>
                    <a:lnTo>
                      <a:pt x="420312" y="0"/>
                    </a:lnTo>
                    <a:lnTo>
                      <a:pt x="420312" y="109837"/>
                    </a:lnTo>
                    <a:lnTo>
                      <a:pt x="0" y="109837"/>
                    </a:lnTo>
                    <a:close/>
                  </a:path>
                </a:pathLst>
              </a:custGeom>
              <a:solidFill>
                <a:srgbClr val="3F4A75"/>
              </a:solidFill>
            </p:spPr>
          </p:sp>
          <p:sp>
            <p:nvSpPr>
              <p:cNvPr name="TextBox 14" id="14"/>
              <p:cNvSpPr txBox="true"/>
              <p:nvPr/>
            </p:nvSpPr>
            <p:spPr>
              <a:xfrm>
                <a:off x="0" y="9525"/>
                <a:ext cx="420312" cy="100312"/>
              </a:xfrm>
              <a:prstGeom prst="rect">
                <a:avLst/>
              </a:prstGeom>
            </p:spPr>
            <p:txBody>
              <a:bodyPr anchor="ctr" rtlCol="false" tIns="50800" lIns="50800" bIns="50800" rIns="50800"/>
              <a:lstStyle/>
              <a:p>
                <a:pPr algn="ctr">
                  <a:lnSpc>
                    <a:spcPts val="2879"/>
                  </a:lnSpc>
                </a:pPr>
              </a:p>
            </p:txBody>
          </p:sp>
        </p:grpSp>
        <p:sp>
          <p:nvSpPr>
            <p:cNvPr name="Freeform 15" id="15"/>
            <p:cNvSpPr/>
            <p:nvPr/>
          </p:nvSpPr>
          <p:spPr>
            <a:xfrm flipH="false" flipV="false" rot="0">
              <a:off x="5543176" y="255146"/>
              <a:ext cx="1931405" cy="386890"/>
            </a:xfrm>
            <a:custGeom>
              <a:avLst/>
              <a:gdLst/>
              <a:ahLst/>
              <a:cxnLst/>
              <a:rect r="r" b="b" t="t" l="l"/>
              <a:pathLst>
                <a:path h="386890" w="1931405">
                  <a:moveTo>
                    <a:pt x="0" y="0"/>
                  </a:moveTo>
                  <a:lnTo>
                    <a:pt x="1931405" y="0"/>
                  </a:lnTo>
                  <a:lnTo>
                    <a:pt x="1931405" y="386890"/>
                  </a:lnTo>
                  <a:lnTo>
                    <a:pt x="0" y="386890"/>
                  </a:lnTo>
                  <a:lnTo>
                    <a:pt x="0" y="0"/>
                  </a:lnTo>
                  <a:close/>
                </a:path>
              </a:pathLst>
            </a:custGeom>
            <a:blipFill>
              <a:blip r:embed="rId5"/>
              <a:stretch>
                <a:fillRect l="0" t="0" r="0" b="0"/>
              </a:stretch>
            </a:blipFill>
          </p:spPr>
        </p:sp>
        <p:sp>
          <p:nvSpPr>
            <p:cNvPr name="Freeform 16" id="16"/>
            <p:cNvSpPr/>
            <p:nvPr/>
          </p:nvSpPr>
          <p:spPr>
            <a:xfrm flipH="false" flipV="false" rot="0">
              <a:off x="192040" y="223612"/>
              <a:ext cx="2205983" cy="440489"/>
            </a:xfrm>
            <a:custGeom>
              <a:avLst/>
              <a:gdLst/>
              <a:ahLst/>
              <a:cxnLst/>
              <a:rect r="r" b="b" t="t" l="l"/>
              <a:pathLst>
                <a:path h="440489" w="2205983">
                  <a:moveTo>
                    <a:pt x="0" y="0"/>
                  </a:moveTo>
                  <a:lnTo>
                    <a:pt x="2205983" y="0"/>
                  </a:lnTo>
                  <a:lnTo>
                    <a:pt x="2205983" y="440489"/>
                  </a:lnTo>
                  <a:lnTo>
                    <a:pt x="0" y="440489"/>
                  </a:lnTo>
                  <a:lnTo>
                    <a:pt x="0" y="0"/>
                  </a:lnTo>
                  <a:close/>
                </a:path>
              </a:pathLst>
            </a:custGeom>
            <a:blipFill>
              <a:blip r:embed="rId6"/>
              <a:stretch>
                <a:fillRect l="0" t="0" r="0" b="0"/>
              </a:stretch>
            </a:blipFill>
          </p:spPr>
        </p:sp>
      </p:grpSp>
      <p:sp>
        <p:nvSpPr>
          <p:cNvPr name="Freeform 17" id="17"/>
          <p:cNvSpPr/>
          <p:nvPr/>
        </p:nvSpPr>
        <p:spPr>
          <a:xfrm flipH="false" flipV="false" rot="0">
            <a:off x="11550013" y="7093415"/>
            <a:ext cx="684058" cy="684058"/>
          </a:xfrm>
          <a:custGeom>
            <a:avLst/>
            <a:gdLst/>
            <a:ahLst/>
            <a:cxnLst/>
            <a:rect r="r" b="b" t="t" l="l"/>
            <a:pathLst>
              <a:path h="684058" w="684058">
                <a:moveTo>
                  <a:pt x="0" y="0"/>
                </a:moveTo>
                <a:lnTo>
                  <a:pt x="684058" y="0"/>
                </a:lnTo>
                <a:lnTo>
                  <a:pt x="684058" y="684058"/>
                </a:lnTo>
                <a:lnTo>
                  <a:pt x="0" y="6840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15497335" y="7062783"/>
            <a:ext cx="714690" cy="714690"/>
          </a:xfrm>
          <a:custGeom>
            <a:avLst/>
            <a:gdLst/>
            <a:ahLst/>
            <a:cxnLst/>
            <a:rect r="r" b="b" t="t" l="l"/>
            <a:pathLst>
              <a:path h="714690" w="714690">
                <a:moveTo>
                  <a:pt x="0" y="0"/>
                </a:moveTo>
                <a:lnTo>
                  <a:pt x="714690" y="0"/>
                </a:lnTo>
                <a:lnTo>
                  <a:pt x="714690" y="714690"/>
                </a:lnTo>
                <a:lnTo>
                  <a:pt x="0" y="7146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557220" y="1924769"/>
            <a:ext cx="8353149" cy="809625"/>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How to use our Logo</a:t>
            </a:r>
          </a:p>
        </p:txBody>
      </p:sp>
      <p:sp>
        <p:nvSpPr>
          <p:cNvPr name="TextBox 20" id="20"/>
          <p:cNvSpPr txBox="true"/>
          <p:nvPr/>
        </p:nvSpPr>
        <p:spPr>
          <a:xfrm rot="0">
            <a:off x="1552174" y="3105150"/>
            <a:ext cx="7706125" cy="6153150"/>
          </a:xfrm>
          <a:prstGeom prst="rect">
            <a:avLst/>
          </a:prstGeom>
        </p:spPr>
        <p:txBody>
          <a:bodyPr anchor="t" rtlCol="false" tIns="0" lIns="0" bIns="0" rIns="0">
            <a:spAutoFit/>
          </a:bodyPr>
          <a:lstStyle/>
          <a:p>
            <a:pPr>
              <a:lnSpc>
                <a:spcPts val="3240"/>
              </a:lnSpc>
            </a:pPr>
            <a:r>
              <a:rPr lang="en-US" sz="2700">
                <a:solidFill>
                  <a:srgbClr val="000000"/>
                </a:solidFill>
                <a:latin typeface="Open Sans"/>
              </a:rPr>
              <a:t>In the diocese, we have several logo variations. Where possible, we encourage you to use the templates we have provided.</a:t>
            </a:r>
          </a:p>
          <a:p>
            <a:pPr>
              <a:lnSpc>
                <a:spcPts val="3240"/>
              </a:lnSpc>
            </a:pPr>
          </a:p>
          <a:p>
            <a:pPr>
              <a:lnSpc>
                <a:spcPts val="3240"/>
              </a:lnSpc>
            </a:pPr>
            <a:r>
              <a:rPr lang="en-US" sz="2700">
                <a:solidFill>
                  <a:srgbClr val="000000"/>
                </a:solidFill>
                <a:latin typeface="Open Sans"/>
              </a:rPr>
              <a:t>However, if you are designing your own document, please ensure that the logo is placed in the top-left corner and the logo does not have a coloured background when placed on a white canvas. </a:t>
            </a:r>
          </a:p>
          <a:p>
            <a:pPr>
              <a:lnSpc>
                <a:spcPts val="3240"/>
              </a:lnSpc>
            </a:pPr>
          </a:p>
          <a:p>
            <a:pPr algn="l">
              <a:lnSpc>
                <a:spcPts val="3240"/>
              </a:lnSpc>
            </a:pPr>
            <a:r>
              <a:rPr lang="en-US" sz="2700">
                <a:solidFill>
                  <a:srgbClr val="000000"/>
                </a:solidFill>
                <a:latin typeface="Open Sans"/>
              </a:rPr>
              <a:t>Please see the example screenshots on the right side of this page. If you have any questions at all about the positioning or design of a document, please get in touch with the comms team.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355358" y="1722099"/>
            <a:ext cx="8353149" cy="868532"/>
          </a:xfrm>
          <a:prstGeom prst="rect">
            <a:avLst/>
          </a:prstGeom>
        </p:spPr>
        <p:txBody>
          <a:bodyPr anchor="t" rtlCol="false" tIns="0" lIns="0" bIns="0" rIns="0">
            <a:spAutoFit/>
          </a:bodyPr>
          <a:lstStyle/>
          <a:p>
            <a:pPr algn="l">
              <a:lnSpc>
                <a:spcPts val="6480"/>
              </a:lnSpc>
            </a:pPr>
            <a:r>
              <a:rPr lang="en-US" sz="5400">
                <a:solidFill>
                  <a:srgbClr val="3F4B75"/>
                </a:solidFill>
                <a:latin typeface="Cabin Bold"/>
              </a:rPr>
              <a:t>Communications team </a:t>
            </a:r>
          </a:p>
        </p:txBody>
      </p:sp>
      <p:sp>
        <p:nvSpPr>
          <p:cNvPr name="TextBox 4" id="4"/>
          <p:cNvSpPr txBox="true"/>
          <p:nvPr/>
        </p:nvSpPr>
        <p:spPr>
          <a:xfrm rot="0">
            <a:off x="1382872" y="2810343"/>
            <a:ext cx="12130257" cy="472083"/>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For more help and advice, please contact us:</a:t>
            </a:r>
          </a:p>
        </p:txBody>
      </p:sp>
      <p:sp>
        <p:nvSpPr>
          <p:cNvPr name="Freeform 5" id="5"/>
          <p:cNvSpPr/>
          <p:nvPr/>
        </p:nvSpPr>
        <p:spPr>
          <a:xfrm flipH="false" flipV="false" rot="0">
            <a:off x="1291432" y="3282426"/>
            <a:ext cx="2353938" cy="6471618"/>
          </a:xfrm>
          <a:custGeom>
            <a:avLst/>
            <a:gdLst/>
            <a:ahLst/>
            <a:cxnLst/>
            <a:rect r="r" b="b" t="t" l="l"/>
            <a:pathLst>
              <a:path h="6471618" w="2353938">
                <a:moveTo>
                  <a:pt x="0" y="0"/>
                </a:moveTo>
                <a:lnTo>
                  <a:pt x="2353939" y="0"/>
                </a:lnTo>
                <a:lnTo>
                  <a:pt x="2353939" y="6471618"/>
                </a:lnTo>
                <a:lnTo>
                  <a:pt x="0" y="6471618"/>
                </a:lnTo>
                <a:lnTo>
                  <a:pt x="0" y="0"/>
                </a:lnTo>
                <a:close/>
              </a:path>
            </a:pathLst>
          </a:custGeom>
          <a:blipFill>
            <a:blip r:embed="rId3"/>
            <a:stretch>
              <a:fillRect l="-148645" t="-14803" r="-334210" b="-4448"/>
            </a:stretch>
          </a:blipFill>
        </p:spPr>
      </p:sp>
      <p:sp>
        <p:nvSpPr>
          <p:cNvPr name="TextBox 6" id="6"/>
          <p:cNvSpPr txBox="true"/>
          <p:nvPr/>
        </p:nvSpPr>
        <p:spPr>
          <a:xfrm rot="0">
            <a:off x="4344658" y="3841827"/>
            <a:ext cx="9168471" cy="1303080"/>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Gemma Gardiner, Communications Manager</a:t>
            </a:r>
          </a:p>
          <a:p>
            <a:pPr algn="l">
              <a:lnSpc>
                <a:spcPts val="3240"/>
              </a:lnSpc>
            </a:pPr>
            <a:r>
              <a:rPr lang="en-US" sz="2700">
                <a:solidFill>
                  <a:srgbClr val="000000"/>
                </a:solidFill>
                <a:latin typeface="Open Sans"/>
              </a:rPr>
              <a:t>07834 224444</a:t>
            </a:r>
          </a:p>
          <a:p>
            <a:pPr algn="l">
              <a:lnSpc>
                <a:spcPts val="3240"/>
              </a:lnSpc>
            </a:pPr>
            <a:r>
              <a:rPr lang="en-US" sz="2700" u="sng">
                <a:solidFill>
                  <a:srgbClr val="0563C1"/>
                </a:solidFill>
                <a:latin typeface="Open Sans"/>
                <a:hlinkClick r:id="rId4" tooltip="mailto:gemmagardiner@manchester.anglican.org"/>
              </a:rPr>
              <a:t>gemmagardiner@manchester.anglican.org</a:t>
            </a:r>
            <a:r>
              <a:rPr lang="en-US" sz="2700">
                <a:solidFill>
                  <a:srgbClr val="000000"/>
                </a:solidFill>
                <a:latin typeface="Open Sans"/>
              </a:rPr>
              <a:t> </a:t>
            </a:r>
          </a:p>
        </p:txBody>
      </p:sp>
      <p:sp>
        <p:nvSpPr>
          <p:cNvPr name="TextBox 7" id="7"/>
          <p:cNvSpPr txBox="true"/>
          <p:nvPr/>
        </p:nvSpPr>
        <p:spPr>
          <a:xfrm rot="0">
            <a:off x="4344658" y="5816433"/>
            <a:ext cx="9168471" cy="1303080"/>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James Newman, Digital Content Lead</a:t>
            </a:r>
          </a:p>
          <a:p>
            <a:pPr algn="l">
              <a:lnSpc>
                <a:spcPts val="3240"/>
              </a:lnSpc>
            </a:pPr>
            <a:r>
              <a:rPr lang="en-US" sz="2700">
                <a:solidFill>
                  <a:srgbClr val="000000"/>
                </a:solidFill>
                <a:latin typeface="Open Sans"/>
              </a:rPr>
              <a:t>0161 828 1450</a:t>
            </a:r>
          </a:p>
          <a:p>
            <a:pPr algn="l">
              <a:lnSpc>
                <a:spcPts val="3240"/>
              </a:lnSpc>
            </a:pPr>
            <a:r>
              <a:rPr lang="en-US" sz="2700" u="sng">
                <a:solidFill>
                  <a:srgbClr val="0563C1"/>
                </a:solidFill>
                <a:latin typeface="Open Sans"/>
                <a:hlinkClick r:id="rId5" tooltip="mailto:gemmagardiner@manchester.anglican.org"/>
              </a:rPr>
              <a:t>jamesnewman@manchester.anglican.org</a:t>
            </a:r>
            <a:r>
              <a:rPr lang="en-US" sz="2700">
                <a:solidFill>
                  <a:srgbClr val="000000"/>
                </a:solidFill>
                <a:latin typeface="Open Sans"/>
              </a:rPr>
              <a:t> </a:t>
            </a:r>
          </a:p>
        </p:txBody>
      </p:sp>
      <p:sp>
        <p:nvSpPr>
          <p:cNvPr name="TextBox 8" id="8"/>
          <p:cNvSpPr txBox="true"/>
          <p:nvPr/>
        </p:nvSpPr>
        <p:spPr>
          <a:xfrm rot="0">
            <a:off x="4344658" y="8006949"/>
            <a:ext cx="9168471" cy="1303080"/>
          </a:xfrm>
          <a:prstGeom prst="rect">
            <a:avLst/>
          </a:prstGeom>
        </p:spPr>
        <p:txBody>
          <a:bodyPr anchor="t" rtlCol="false" tIns="0" lIns="0" bIns="0" rIns="0">
            <a:spAutoFit/>
          </a:bodyPr>
          <a:lstStyle/>
          <a:p>
            <a:pPr algn="l">
              <a:lnSpc>
                <a:spcPts val="3240"/>
              </a:lnSpc>
            </a:pPr>
            <a:r>
              <a:rPr lang="en-US" sz="2700">
                <a:solidFill>
                  <a:srgbClr val="000000"/>
                </a:solidFill>
                <a:latin typeface="Open Sans"/>
              </a:rPr>
              <a:t>Catherine Ingham, Communications Officer</a:t>
            </a:r>
          </a:p>
          <a:p>
            <a:pPr algn="l">
              <a:lnSpc>
                <a:spcPts val="3240"/>
              </a:lnSpc>
            </a:pPr>
            <a:r>
              <a:rPr lang="en-US" sz="2700">
                <a:solidFill>
                  <a:srgbClr val="000000"/>
                </a:solidFill>
                <a:latin typeface="Open Sans"/>
              </a:rPr>
              <a:t>0161 828 1405</a:t>
            </a:r>
          </a:p>
          <a:p>
            <a:pPr algn="l">
              <a:lnSpc>
                <a:spcPts val="3240"/>
              </a:lnSpc>
            </a:pPr>
            <a:r>
              <a:rPr lang="en-US" sz="2700" u="sng">
                <a:solidFill>
                  <a:srgbClr val="0563C1"/>
                </a:solidFill>
                <a:latin typeface="Open Sans"/>
                <a:hlinkClick r:id="rId6" tooltip="mailto:catherineingham@manchester.anglican.org"/>
              </a:rPr>
              <a:t>catherineingham@manchester.anglican.org</a:t>
            </a:r>
            <a:r>
              <a:rPr lang="en-US" sz="2700">
                <a:solidFill>
                  <a:srgbClr val="000000"/>
                </a:solidFill>
                <a:latin typeface="Open Sans"/>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DAFsdU3i43s</dc:identifier>
  <dcterms:modified xsi:type="dcterms:W3CDTF">2011-08-01T06:04:30Z</dcterms:modified>
  <cp:revision>1</cp:revision>
  <dc:title>Brand guidelines updated Aug 2023 v0.4.pptx</dc:title>
</cp:coreProperties>
</file>