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73" r:id="rId2"/>
    <p:sldId id="373" r:id="rId3"/>
    <p:sldId id="380" r:id="rId4"/>
    <p:sldId id="382" r:id="rId5"/>
    <p:sldId id="377" r:id="rId6"/>
    <p:sldId id="379" r:id="rId7"/>
    <p:sldId id="381" r:id="rId8"/>
    <p:sldId id="378" r:id="rId9"/>
    <p:sldId id="375" r:id="rId10"/>
  </p:sldIdLst>
  <p:sldSz cx="12192000" cy="6858000"/>
  <p:notesSz cx="6796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83BB"/>
    <a:srgbClr val="B8A1C5"/>
    <a:srgbClr val="7191A7"/>
    <a:srgbClr val="4E6B7E"/>
    <a:srgbClr val="86A1B4"/>
    <a:srgbClr val="281E6B"/>
    <a:srgbClr val="6F6C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5" autoAdjust="0"/>
    <p:restoredTop sz="95845" autoAdjust="0"/>
  </p:normalViewPr>
  <p:slideViewPr>
    <p:cSldViewPr snapToGrid="0" snapToObjects="1">
      <p:cViewPr varScale="1">
        <p:scale>
          <a:sx n="64" d="100"/>
          <a:sy n="64" d="100"/>
        </p:scale>
        <p:origin x="18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2944971" cy="498056"/>
          </a:xfrm>
          <a:prstGeom prst="rect">
            <a:avLst/>
          </a:prstGeom>
        </p:spPr>
        <p:txBody>
          <a:bodyPr vert="horz" lIns="91403" tIns="45702" rIns="91403" bIns="45702" rtlCol="0"/>
          <a:lstStyle>
            <a:lvl1pPr algn="l">
              <a:defRPr sz="1200"/>
            </a:lvl1pPr>
          </a:lstStyle>
          <a:p>
            <a:endParaRPr lang="en-GB"/>
          </a:p>
        </p:txBody>
      </p:sp>
      <p:sp>
        <p:nvSpPr>
          <p:cNvPr id="3" name="Date Placeholder 2"/>
          <p:cNvSpPr>
            <a:spLocks noGrp="1"/>
          </p:cNvSpPr>
          <p:nvPr>
            <p:ph type="dt" idx="1"/>
          </p:nvPr>
        </p:nvSpPr>
        <p:spPr>
          <a:xfrm>
            <a:off x="3849546" y="0"/>
            <a:ext cx="2944971" cy="498056"/>
          </a:xfrm>
          <a:prstGeom prst="rect">
            <a:avLst/>
          </a:prstGeom>
        </p:spPr>
        <p:txBody>
          <a:bodyPr vert="horz" lIns="91403" tIns="45702" rIns="91403" bIns="45702" rtlCol="0"/>
          <a:lstStyle>
            <a:lvl1pPr algn="r">
              <a:defRPr sz="1200"/>
            </a:lvl1pPr>
          </a:lstStyle>
          <a:p>
            <a:fld id="{5DD07FF2-B7E6-40BC-B513-A25B7E4B112B}" type="datetimeFigureOut">
              <a:rPr lang="en-GB" smtClean="0"/>
              <a:t>04/06/2021</a:t>
            </a:fld>
            <a:endParaRPr lang="en-GB"/>
          </a:p>
        </p:txBody>
      </p:sp>
      <p:sp>
        <p:nvSpPr>
          <p:cNvPr id="4" name="Slide Image Placeholder 3"/>
          <p:cNvSpPr>
            <a:spLocks noGrp="1" noRot="1" noChangeAspect="1"/>
          </p:cNvSpPr>
          <p:nvPr>
            <p:ph type="sldImg" idx="2"/>
          </p:nvPr>
        </p:nvSpPr>
        <p:spPr>
          <a:xfrm>
            <a:off x="420688" y="1241425"/>
            <a:ext cx="5954712" cy="3349625"/>
          </a:xfrm>
          <a:prstGeom prst="rect">
            <a:avLst/>
          </a:prstGeom>
          <a:noFill/>
          <a:ln w="12700">
            <a:solidFill>
              <a:prstClr val="black"/>
            </a:solidFill>
          </a:ln>
        </p:spPr>
        <p:txBody>
          <a:bodyPr vert="horz" lIns="91403" tIns="45702" rIns="91403" bIns="45702" rtlCol="0" anchor="ctr"/>
          <a:lstStyle/>
          <a:p>
            <a:endParaRPr lang="en-GB"/>
          </a:p>
        </p:txBody>
      </p:sp>
      <p:sp>
        <p:nvSpPr>
          <p:cNvPr id="5" name="Notes Placeholder 4"/>
          <p:cNvSpPr>
            <a:spLocks noGrp="1"/>
          </p:cNvSpPr>
          <p:nvPr>
            <p:ph type="body" sz="quarter" idx="3"/>
          </p:nvPr>
        </p:nvSpPr>
        <p:spPr>
          <a:xfrm>
            <a:off x="679609" y="4777195"/>
            <a:ext cx="5436870" cy="3908614"/>
          </a:xfrm>
          <a:prstGeom prst="rect">
            <a:avLst/>
          </a:prstGeom>
        </p:spPr>
        <p:txBody>
          <a:bodyPr vert="horz" lIns="91403" tIns="45702" rIns="91403" bIns="4570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3" y="9428585"/>
            <a:ext cx="2944971" cy="498055"/>
          </a:xfrm>
          <a:prstGeom prst="rect">
            <a:avLst/>
          </a:prstGeom>
        </p:spPr>
        <p:txBody>
          <a:bodyPr vert="horz" lIns="91403" tIns="45702" rIns="91403" bIns="45702" rtlCol="0" anchor="b"/>
          <a:lstStyle>
            <a:lvl1pPr algn="l">
              <a:defRPr sz="1200"/>
            </a:lvl1pPr>
          </a:lstStyle>
          <a:p>
            <a:endParaRPr lang="en-GB"/>
          </a:p>
        </p:txBody>
      </p:sp>
      <p:sp>
        <p:nvSpPr>
          <p:cNvPr id="7" name="Slide Number Placeholder 6"/>
          <p:cNvSpPr>
            <a:spLocks noGrp="1"/>
          </p:cNvSpPr>
          <p:nvPr>
            <p:ph type="sldNum" sz="quarter" idx="5"/>
          </p:nvPr>
        </p:nvSpPr>
        <p:spPr>
          <a:xfrm>
            <a:off x="3849546" y="9428585"/>
            <a:ext cx="2944971" cy="498055"/>
          </a:xfrm>
          <a:prstGeom prst="rect">
            <a:avLst/>
          </a:prstGeom>
        </p:spPr>
        <p:txBody>
          <a:bodyPr vert="horz" lIns="91403" tIns="45702" rIns="91403" bIns="45702" rtlCol="0" anchor="b"/>
          <a:lstStyle>
            <a:lvl1pPr algn="r">
              <a:defRPr sz="1200"/>
            </a:lvl1pPr>
          </a:lstStyle>
          <a:p>
            <a:fld id="{42AE1FE1-8546-4EC6-BC0A-4D123410EA97}" type="slidenum">
              <a:rPr lang="en-GB" smtClean="0"/>
              <a:t>‹#›</a:t>
            </a:fld>
            <a:endParaRPr lang="en-GB"/>
          </a:p>
        </p:txBody>
      </p:sp>
    </p:spTree>
    <p:extLst>
      <p:ext uri="{BB962C8B-B14F-4D97-AF65-F5344CB8AC3E}">
        <p14:creationId xmlns:p14="http://schemas.microsoft.com/office/powerpoint/2010/main" val="330771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2AE1FE1-8546-4EC6-BC0A-4D123410EA97}" type="slidenum">
              <a:rPr lang="en-GB" smtClean="0"/>
              <a:t>1</a:t>
            </a:fld>
            <a:endParaRPr lang="en-GB"/>
          </a:p>
        </p:txBody>
      </p:sp>
    </p:spTree>
    <p:extLst>
      <p:ext uri="{BB962C8B-B14F-4D97-AF65-F5344CB8AC3E}">
        <p14:creationId xmlns:p14="http://schemas.microsoft.com/office/powerpoint/2010/main" val="2952756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GB" altLang="en-US" dirty="0"/>
          </a:p>
        </p:txBody>
      </p:sp>
      <p:sp>
        <p:nvSpPr>
          <p:cNvPr id="4" name="Slide Number Placeholder 3"/>
          <p:cNvSpPr>
            <a:spLocks noGrp="1"/>
          </p:cNvSpPr>
          <p:nvPr>
            <p:ph type="sldNum" sz="quarter" idx="10"/>
          </p:nvPr>
        </p:nvSpPr>
        <p:spPr/>
        <p:txBody>
          <a:bodyPr/>
          <a:lstStyle/>
          <a:p>
            <a:fld id="{42AE1FE1-8546-4EC6-BC0A-4D123410EA97}" type="slidenum">
              <a:rPr lang="en-GB" smtClean="0"/>
              <a:t>2</a:t>
            </a:fld>
            <a:endParaRPr lang="en-GB"/>
          </a:p>
        </p:txBody>
      </p:sp>
    </p:spTree>
    <p:extLst>
      <p:ext uri="{BB962C8B-B14F-4D97-AF65-F5344CB8AC3E}">
        <p14:creationId xmlns:p14="http://schemas.microsoft.com/office/powerpoint/2010/main" val="2328013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GB" altLang="en-US" dirty="0"/>
          </a:p>
        </p:txBody>
      </p:sp>
      <p:sp>
        <p:nvSpPr>
          <p:cNvPr id="4" name="Slide Number Placeholder 3"/>
          <p:cNvSpPr>
            <a:spLocks noGrp="1"/>
          </p:cNvSpPr>
          <p:nvPr>
            <p:ph type="sldNum" sz="quarter" idx="10"/>
          </p:nvPr>
        </p:nvSpPr>
        <p:spPr/>
        <p:txBody>
          <a:bodyPr/>
          <a:lstStyle/>
          <a:p>
            <a:fld id="{42AE1FE1-8546-4EC6-BC0A-4D123410EA97}" type="slidenum">
              <a:rPr lang="en-GB" smtClean="0"/>
              <a:t>3</a:t>
            </a:fld>
            <a:endParaRPr lang="en-GB"/>
          </a:p>
        </p:txBody>
      </p:sp>
    </p:spTree>
    <p:extLst>
      <p:ext uri="{BB962C8B-B14F-4D97-AF65-F5344CB8AC3E}">
        <p14:creationId xmlns:p14="http://schemas.microsoft.com/office/powerpoint/2010/main" val="3647630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GB" altLang="en-US" dirty="0"/>
          </a:p>
        </p:txBody>
      </p:sp>
      <p:sp>
        <p:nvSpPr>
          <p:cNvPr id="4" name="Slide Number Placeholder 3"/>
          <p:cNvSpPr>
            <a:spLocks noGrp="1"/>
          </p:cNvSpPr>
          <p:nvPr>
            <p:ph type="sldNum" sz="quarter" idx="10"/>
          </p:nvPr>
        </p:nvSpPr>
        <p:spPr/>
        <p:txBody>
          <a:bodyPr/>
          <a:lstStyle/>
          <a:p>
            <a:fld id="{42AE1FE1-8546-4EC6-BC0A-4D123410EA97}" type="slidenum">
              <a:rPr lang="en-GB" smtClean="0"/>
              <a:t>4</a:t>
            </a:fld>
            <a:endParaRPr lang="en-GB"/>
          </a:p>
        </p:txBody>
      </p:sp>
    </p:spTree>
    <p:extLst>
      <p:ext uri="{BB962C8B-B14F-4D97-AF65-F5344CB8AC3E}">
        <p14:creationId xmlns:p14="http://schemas.microsoft.com/office/powerpoint/2010/main" val="1157815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GB" altLang="en-US" dirty="0"/>
          </a:p>
        </p:txBody>
      </p:sp>
      <p:sp>
        <p:nvSpPr>
          <p:cNvPr id="4" name="Slide Number Placeholder 3"/>
          <p:cNvSpPr>
            <a:spLocks noGrp="1"/>
          </p:cNvSpPr>
          <p:nvPr>
            <p:ph type="sldNum" sz="quarter" idx="10"/>
          </p:nvPr>
        </p:nvSpPr>
        <p:spPr/>
        <p:txBody>
          <a:bodyPr/>
          <a:lstStyle/>
          <a:p>
            <a:fld id="{42AE1FE1-8546-4EC6-BC0A-4D123410EA97}" type="slidenum">
              <a:rPr lang="en-GB" smtClean="0"/>
              <a:t>5</a:t>
            </a:fld>
            <a:endParaRPr lang="en-GB"/>
          </a:p>
        </p:txBody>
      </p:sp>
    </p:spTree>
    <p:extLst>
      <p:ext uri="{BB962C8B-B14F-4D97-AF65-F5344CB8AC3E}">
        <p14:creationId xmlns:p14="http://schemas.microsoft.com/office/powerpoint/2010/main" val="145414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GB" altLang="en-US" dirty="0"/>
          </a:p>
        </p:txBody>
      </p:sp>
      <p:sp>
        <p:nvSpPr>
          <p:cNvPr id="4" name="Slide Number Placeholder 3"/>
          <p:cNvSpPr>
            <a:spLocks noGrp="1"/>
          </p:cNvSpPr>
          <p:nvPr>
            <p:ph type="sldNum" sz="quarter" idx="10"/>
          </p:nvPr>
        </p:nvSpPr>
        <p:spPr/>
        <p:txBody>
          <a:bodyPr/>
          <a:lstStyle/>
          <a:p>
            <a:fld id="{42AE1FE1-8546-4EC6-BC0A-4D123410EA97}" type="slidenum">
              <a:rPr lang="en-GB" smtClean="0"/>
              <a:t>6</a:t>
            </a:fld>
            <a:endParaRPr lang="en-GB"/>
          </a:p>
        </p:txBody>
      </p:sp>
    </p:spTree>
    <p:extLst>
      <p:ext uri="{BB962C8B-B14F-4D97-AF65-F5344CB8AC3E}">
        <p14:creationId xmlns:p14="http://schemas.microsoft.com/office/powerpoint/2010/main" val="29183750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GB" altLang="en-US" dirty="0"/>
          </a:p>
        </p:txBody>
      </p:sp>
      <p:sp>
        <p:nvSpPr>
          <p:cNvPr id="4" name="Slide Number Placeholder 3"/>
          <p:cNvSpPr>
            <a:spLocks noGrp="1"/>
          </p:cNvSpPr>
          <p:nvPr>
            <p:ph type="sldNum" sz="quarter" idx="10"/>
          </p:nvPr>
        </p:nvSpPr>
        <p:spPr/>
        <p:txBody>
          <a:bodyPr/>
          <a:lstStyle/>
          <a:p>
            <a:fld id="{42AE1FE1-8546-4EC6-BC0A-4D123410EA97}" type="slidenum">
              <a:rPr lang="en-GB" smtClean="0"/>
              <a:t>7</a:t>
            </a:fld>
            <a:endParaRPr lang="en-GB"/>
          </a:p>
        </p:txBody>
      </p:sp>
    </p:spTree>
    <p:extLst>
      <p:ext uri="{BB962C8B-B14F-4D97-AF65-F5344CB8AC3E}">
        <p14:creationId xmlns:p14="http://schemas.microsoft.com/office/powerpoint/2010/main" val="41893803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GB" altLang="en-US" dirty="0"/>
          </a:p>
        </p:txBody>
      </p:sp>
      <p:sp>
        <p:nvSpPr>
          <p:cNvPr id="4" name="Slide Number Placeholder 3"/>
          <p:cNvSpPr>
            <a:spLocks noGrp="1"/>
          </p:cNvSpPr>
          <p:nvPr>
            <p:ph type="sldNum" sz="quarter" idx="10"/>
          </p:nvPr>
        </p:nvSpPr>
        <p:spPr/>
        <p:txBody>
          <a:bodyPr/>
          <a:lstStyle/>
          <a:p>
            <a:fld id="{42AE1FE1-8546-4EC6-BC0A-4D123410EA97}" type="slidenum">
              <a:rPr lang="en-GB" smtClean="0"/>
              <a:t>8</a:t>
            </a:fld>
            <a:endParaRPr lang="en-GB"/>
          </a:p>
        </p:txBody>
      </p:sp>
    </p:spTree>
    <p:extLst>
      <p:ext uri="{BB962C8B-B14F-4D97-AF65-F5344CB8AC3E}">
        <p14:creationId xmlns:p14="http://schemas.microsoft.com/office/powerpoint/2010/main" val="2296903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GB" altLang="en-US" dirty="0"/>
          </a:p>
        </p:txBody>
      </p:sp>
      <p:sp>
        <p:nvSpPr>
          <p:cNvPr id="4" name="Slide Number Placeholder 3"/>
          <p:cNvSpPr>
            <a:spLocks noGrp="1"/>
          </p:cNvSpPr>
          <p:nvPr>
            <p:ph type="sldNum" sz="quarter" idx="10"/>
          </p:nvPr>
        </p:nvSpPr>
        <p:spPr/>
        <p:txBody>
          <a:bodyPr/>
          <a:lstStyle/>
          <a:p>
            <a:fld id="{42AE1FE1-8546-4EC6-BC0A-4D123410EA97}" type="slidenum">
              <a:rPr lang="en-GB" smtClean="0"/>
              <a:t>9</a:t>
            </a:fld>
            <a:endParaRPr lang="en-GB"/>
          </a:p>
        </p:txBody>
      </p:sp>
    </p:spTree>
    <p:extLst>
      <p:ext uri="{BB962C8B-B14F-4D97-AF65-F5344CB8AC3E}">
        <p14:creationId xmlns:p14="http://schemas.microsoft.com/office/powerpoint/2010/main" val="126910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52621D8-5E4E-4742-9466-80346E4FB3AB}" type="datetimeFigureOut">
              <a:rPr lang="en-US" smtClean="0"/>
              <a:t>6/4/2021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FEF70C-BB4D-A64D-AD1A-0597CC5198F5}" type="slidenum">
              <a:rPr lang="en-US" smtClean="0"/>
              <a:t>‹#›</a:t>
            </a:fld>
            <a:endParaRPr lang="en-US"/>
          </a:p>
        </p:txBody>
      </p:sp>
    </p:spTree>
    <p:extLst>
      <p:ext uri="{BB962C8B-B14F-4D97-AF65-F5344CB8AC3E}">
        <p14:creationId xmlns:p14="http://schemas.microsoft.com/office/powerpoint/2010/main" val="780638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2621D8-5E4E-4742-9466-80346E4FB3AB}" type="datetimeFigureOut">
              <a:rPr lang="en-US" smtClean="0"/>
              <a:t>6/4/2021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FEF70C-BB4D-A64D-AD1A-0597CC5198F5}" type="slidenum">
              <a:rPr lang="en-US" smtClean="0"/>
              <a:t>‹#›</a:t>
            </a:fld>
            <a:endParaRPr lang="en-US"/>
          </a:p>
        </p:txBody>
      </p:sp>
    </p:spTree>
    <p:extLst>
      <p:ext uri="{BB962C8B-B14F-4D97-AF65-F5344CB8AC3E}">
        <p14:creationId xmlns:p14="http://schemas.microsoft.com/office/powerpoint/2010/main" val="115551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2621D8-5E4E-4742-9466-80346E4FB3AB}" type="datetimeFigureOut">
              <a:rPr lang="en-US" smtClean="0"/>
              <a:t>6/4/2021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FEF70C-BB4D-A64D-AD1A-0597CC5198F5}" type="slidenum">
              <a:rPr lang="en-US" smtClean="0"/>
              <a:t>‹#›</a:t>
            </a:fld>
            <a:endParaRPr lang="en-US"/>
          </a:p>
        </p:txBody>
      </p:sp>
    </p:spTree>
    <p:extLst>
      <p:ext uri="{BB962C8B-B14F-4D97-AF65-F5344CB8AC3E}">
        <p14:creationId xmlns:p14="http://schemas.microsoft.com/office/powerpoint/2010/main" val="746120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2621D8-5E4E-4742-9466-80346E4FB3AB}" type="datetimeFigureOut">
              <a:rPr lang="en-US" smtClean="0"/>
              <a:t>6/4/2021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FEF70C-BB4D-A64D-AD1A-0597CC5198F5}" type="slidenum">
              <a:rPr lang="en-US" smtClean="0"/>
              <a:t>‹#›</a:t>
            </a:fld>
            <a:endParaRPr lang="en-US"/>
          </a:p>
        </p:txBody>
      </p:sp>
    </p:spTree>
    <p:extLst>
      <p:ext uri="{BB962C8B-B14F-4D97-AF65-F5344CB8AC3E}">
        <p14:creationId xmlns:p14="http://schemas.microsoft.com/office/powerpoint/2010/main" val="435580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2621D8-5E4E-4742-9466-80346E4FB3AB}" type="datetimeFigureOut">
              <a:rPr lang="en-US" smtClean="0"/>
              <a:t>6/4/2021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FEF70C-BB4D-A64D-AD1A-0597CC5198F5}" type="slidenum">
              <a:rPr lang="en-US" smtClean="0"/>
              <a:t>‹#›</a:t>
            </a:fld>
            <a:endParaRPr lang="en-US"/>
          </a:p>
        </p:txBody>
      </p:sp>
    </p:spTree>
    <p:extLst>
      <p:ext uri="{BB962C8B-B14F-4D97-AF65-F5344CB8AC3E}">
        <p14:creationId xmlns:p14="http://schemas.microsoft.com/office/powerpoint/2010/main" val="29593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52621D8-5E4E-4742-9466-80346E4FB3AB}" type="datetimeFigureOut">
              <a:rPr lang="en-US" smtClean="0"/>
              <a:t>6/4/2021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FEF70C-BB4D-A64D-AD1A-0597CC5198F5}" type="slidenum">
              <a:rPr lang="en-US" smtClean="0"/>
              <a:t>‹#›</a:t>
            </a:fld>
            <a:endParaRPr lang="en-US"/>
          </a:p>
        </p:txBody>
      </p:sp>
    </p:spTree>
    <p:extLst>
      <p:ext uri="{BB962C8B-B14F-4D97-AF65-F5344CB8AC3E}">
        <p14:creationId xmlns:p14="http://schemas.microsoft.com/office/powerpoint/2010/main" val="1304660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52621D8-5E4E-4742-9466-80346E4FB3AB}" type="datetimeFigureOut">
              <a:rPr lang="en-US" smtClean="0"/>
              <a:t>6/4/2021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FEF70C-BB4D-A64D-AD1A-0597CC5198F5}" type="slidenum">
              <a:rPr lang="en-US" smtClean="0"/>
              <a:t>‹#›</a:t>
            </a:fld>
            <a:endParaRPr lang="en-US"/>
          </a:p>
        </p:txBody>
      </p:sp>
    </p:spTree>
    <p:extLst>
      <p:ext uri="{BB962C8B-B14F-4D97-AF65-F5344CB8AC3E}">
        <p14:creationId xmlns:p14="http://schemas.microsoft.com/office/powerpoint/2010/main" val="1621643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52621D8-5E4E-4742-9466-80346E4FB3AB}" type="datetimeFigureOut">
              <a:rPr lang="en-US" smtClean="0"/>
              <a:t>6/4/2021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FEF70C-BB4D-A64D-AD1A-0597CC5198F5}" type="slidenum">
              <a:rPr lang="en-US" smtClean="0"/>
              <a:t>‹#›</a:t>
            </a:fld>
            <a:endParaRPr lang="en-US"/>
          </a:p>
        </p:txBody>
      </p:sp>
    </p:spTree>
    <p:extLst>
      <p:ext uri="{BB962C8B-B14F-4D97-AF65-F5344CB8AC3E}">
        <p14:creationId xmlns:p14="http://schemas.microsoft.com/office/powerpoint/2010/main" val="1240668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2621D8-5E4E-4742-9466-80346E4FB3AB}" type="datetimeFigureOut">
              <a:rPr lang="en-US" smtClean="0"/>
              <a:t>6/4/2021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FEF70C-BB4D-A64D-AD1A-0597CC5198F5}" type="slidenum">
              <a:rPr lang="en-US" smtClean="0"/>
              <a:t>‹#›</a:t>
            </a:fld>
            <a:endParaRPr lang="en-US"/>
          </a:p>
        </p:txBody>
      </p:sp>
    </p:spTree>
    <p:extLst>
      <p:ext uri="{BB962C8B-B14F-4D97-AF65-F5344CB8AC3E}">
        <p14:creationId xmlns:p14="http://schemas.microsoft.com/office/powerpoint/2010/main" val="1989086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2621D8-5E4E-4742-9466-80346E4FB3AB}" type="datetimeFigureOut">
              <a:rPr lang="en-US" smtClean="0"/>
              <a:t>6/4/2021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FEF70C-BB4D-A64D-AD1A-0597CC5198F5}" type="slidenum">
              <a:rPr lang="en-US" smtClean="0"/>
              <a:t>‹#›</a:t>
            </a:fld>
            <a:endParaRPr lang="en-US"/>
          </a:p>
        </p:txBody>
      </p:sp>
    </p:spTree>
    <p:extLst>
      <p:ext uri="{BB962C8B-B14F-4D97-AF65-F5344CB8AC3E}">
        <p14:creationId xmlns:p14="http://schemas.microsoft.com/office/powerpoint/2010/main" val="703662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2621D8-5E4E-4742-9466-80346E4FB3AB}" type="datetimeFigureOut">
              <a:rPr lang="en-US" smtClean="0"/>
              <a:t>6/4/2021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FEF70C-BB4D-A64D-AD1A-0597CC5198F5}" type="slidenum">
              <a:rPr lang="en-US" smtClean="0"/>
              <a:t>‹#›</a:t>
            </a:fld>
            <a:endParaRPr lang="en-US"/>
          </a:p>
        </p:txBody>
      </p:sp>
    </p:spTree>
    <p:extLst>
      <p:ext uri="{BB962C8B-B14F-4D97-AF65-F5344CB8AC3E}">
        <p14:creationId xmlns:p14="http://schemas.microsoft.com/office/powerpoint/2010/main" val="265647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2621D8-5E4E-4742-9466-80346E4FB3AB}" type="datetimeFigureOut">
              <a:rPr lang="en-US" smtClean="0"/>
              <a:t>6/4/2021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FEF70C-BB4D-A64D-AD1A-0597CC5198F5}" type="slidenum">
              <a:rPr lang="en-US" smtClean="0"/>
              <a:t>‹#›</a:t>
            </a:fld>
            <a:endParaRPr lang="en-US"/>
          </a:p>
        </p:txBody>
      </p:sp>
    </p:spTree>
    <p:extLst>
      <p:ext uri="{BB962C8B-B14F-4D97-AF65-F5344CB8AC3E}">
        <p14:creationId xmlns:p14="http://schemas.microsoft.com/office/powerpoint/2010/main" val="11667432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0504" y="2060542"/>
            <a:ext cx="10795000" cy="4351338"/>
          </a:xfrm>
        </p:spPr>
        <p:txBody>
          <a:bodyPr>
            <a:normAutofit/>
          </a:bodyPr>
          <a:lstStyle/>
          <a:p>
            <a:pPr marL="0" indent="0" algn="ctr">
              <a:lnSpc>
                <a:spcPct val="105000"/>
              </a:lnSpc>
              <a:buNone/>
            </a:pPr>
            <a:r>
              <a:rPr lang="en-GB" sz="5400" dirty="0">
                <a:solidFill>
                  <a:srgbClr val="281E6B"/>
                </a:solidFill>
                <a:latin typeface="Arial" panose="020B0604020202020204" pitchFamily="34" charset="0"/>
                <a:cs typeface="Arial" panose="020B0604020202020204" pitchFamily="34" charset="0"/>
              </a:rPr>
              <a:t>Data handling in Safeguarding </a:t>
            </a:r>
          </a:p>
          <a:p>
            <a:pPr marL="0" indent="0">
              <a:buNone/>
            </a:pPr>
            <a:endParaRPr lang="en-GB" dirty="0">
              <a:latin typeface="Arial" panose="020B0604020202020204" pitchFamily="34" charset="0"/>
              <a:cs typeface="Arial" panose="020B0604020202020204" pitchFamily="34" charset="0"/>
            </a:endParaRPr>
          </a:p>
          <a:p>
            <a:pPr marL="0" indent="0" algn="ctr">
              <a:buNone/>
            </a:pPr>
            <a:r>
              <a:rPr lang="en-GB" sz="3200" dirty="0">
                <a:latin typeface="Arial" panose="020B0604020202020204" pitchFamily="34" charset="0"/>
                <a:cs typeface="Arial" panose="020B0604020202020204" pitchFamily="34" charset="0"/>
              </a:rPr>
              <a:t>Madi McAllister</a:t>
            </a:r>
          </a:p>
          <a:p>
            <a:pPr marL="0" indent="0" algn="ctr">
              <a:buNone/>
            </a:pPr>
            <a:r>
              <a:rPr lang="en-GB" sz="3200" dirty="0">
                <a:latin typeface="Arial" panose="020B0604020202020204" pitchFamily="34" charset="0"/>
                <a:cs typeface="Arial" panose="020B0604020202020204" pitchFamily="34" charset="0"/>
              </a:rPr>
              <a:t>May 2021</a:t>
            </a:r>
          </a:p>
          <a:p>
            <a:pPr marL="0" indent="0" algn="ctr">
              <a:buNone/>
            </a:pPr>
            <a:endParaRPr lang="en-GB"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31E3DF9B-DB59-4BA0-BA08-A884AB1335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813" y="178139"/>
            <a:ext cx="2700000" cy="1090500"/>
          </a:xfrm>
          <a:prstGeom prst="rect">
            <a:avLst/>
          </a:prstGeom>
        </p:spPr>
      </p:pic>
      <p:cxnSp>
        <p:nvCxnSpPr>
          <p:cNvPr id="7" name="Straight Connector 6">
            <a:extLst>
              <a:ext uri="{FF2B5EF4-FFF2-40B4-BE49-F238E27FC236}">
                <a16:creationId xmlns:a16="http://schemas.microsoft.com/office/drawing/2014/main" id="{FE0C8319-FD1F-4757-AB58-DA412CB8DE7F}"/>
              </a:ext>
            </a:extLst>
          </p:cNvPr>
          <p:cNvCxnSpPr>
            <a:cxnSpLocks/>
          </p:cNvCxnSpPr>
          <p:nvPr/>
        </p:nvCxnSpPr>
        <p:spPr>
          <a:xfrm>
            <a:off x="364042" y="6604932"/>
            <a:ext cx="11276564" cy="0"/>
          </a:xfrm>
          <a:prstGeom prst="line">
            <a:avLst/>
          </a:prstGeom>
          <a:ln w="34925">
            <a:solidFill>
              <a:srgbClr val="A783B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2865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6237" y="1248797"/>
            <a:ext cx="10772174" cy="4889184"/>
          </a:xfrm>
        </p:spPr>
        <p:txBody>
          <a:bodyPr>
            <a:normAutofit/>
          </a:bodyPr>
          <a:lstStyle/>
          <a:p>
            <a:pPr marL="0" indent="0">
              <a:lnSpc>
                <a:spcPct val="100000"/>
              </a:lnSpc>
              <a:buNone/>
            </a:pPr>
            <a:r>
              <a:rPr lang="en-GB" sz="3600" dirty="0">
                <a:solidFill>
                  <a:srgbClr val="281E6B"/>
                </a:solidFill>
                <a:latin typeface="Arial" panose="020B0604020202020204" pitchFamily="34" charset="0"/>
                <a:cs typeface="Arial" panose="020B0604020202020204" pitchFamily="34" charset="0"/>
              </a:rPr>
              <a:t>Topics</a:t>
            </a:r>
            <a:endParaRPr lang="en-GB" sz="2400" dirty="0">
              <a:solidFill>
                <a:srgbClr val="281E6B"/>
              </a:solidFill>
              <a:latin typeface="Arial" panose="020B0604020202020204" pitchFamily="34" charset="0"/>
              <a:cs typeface="Arial" panose="020B0604020202020204" pitchFamily="34" charset="0"/>
            </a:endParaRPr>
          </a:p>
          <a:p>
            <a:pPr marL="342900" lvl="0" indent="-342900">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rPr>
              <a:t>What people should be thinking about when handling personal data</a:t>
            </a:r>
            <a:endParaRPr lang="en-GB"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rPr>
              <a:t>How we can prevent data breaches </a:t>
            </a:r>
            <a:endParaRPr lang="en-GB"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rPr>
              <a:t>What do we do if you identify a breach</a:t>
            </a:r>
            <a:endParaRPr lang="en-GB" sz="1800" dirty="0">
              <a:effectLst/>
              <a:latin typeface="Calibri" panose="020F0502020204030204" pitchFamily="34" charset="0"/>
              <a:ea typeface="Calibri" panose="020F0502020204030204" pitchFamily="34" charset="0"/>
            </a:endParaRPr>
          </a:p>
        </p:txBody>
      </p:sp>
      <p:cxnSp>
        <p:nvCxnSpPr>
          <p:cNvPr id="6" name="Straight Connector 5"/>
          <p:cNvCxnSpPr>
            <a:cxnSpLocks/>
          </p:cNvCxnSpPr>
          <p:nvPr/>
        </p:nvCxnSpPr>
        <p:spPr>
          <a:xfrm>
            <a:off x="364042" y="6604932"/>
            <a:ext cx="11276564" cy="0"/>
          </a:xfrm>
          <a:prstGeom prst="line">
            <a:avLst/>
          </a:prstGeom>
          <a:ln w="34925">
            <a:solidFill>
              <a:srgbClr val="A783BB"/>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31E3DF9B-DB59-4BA0-BA08-A884AB1335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813" y="178139"/>
            <a:ext cx="1800000" cy="727000"/>
          </a:xfrm>
          <a:prstGeom prst="rect">
            <a:avLst/>
          </a:prstGeom>
        </p:spPr>
      </p:pic>
    </p:spTree>
    <p:extLst>
      <p:ext uri="{BB962C8B-B14F-4D97-AF65-F5344CB8AC3E}">
        <p14:creationId xmlns:p14="http://schemas.microsoft.com/office/powerpoint/2010/main" val="152068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525E9-C0D7-4650-8048-CC78700EDE8A}"/>
              </a:ext>
            </a:extLst>
          </p:cNvPr>
          <p:cNvSpPr>
            <a:spLocks noGrp="1"/>
          </p:cNvSpPr>
          <p:nvPr>
            <p:ph type="title"/>
          </p:nvPr>
        </p:nvSpPr>
        <p:spPr>
          <a:xfrm>
            <a:off x="2192216" y="365125"/>
            <a:ext cx="6775938" cy="1032531"/>
          </a:xfrm>
        </p:spPr>
        <p:txBody>
          <a:bodyPr>
            <a:normAutofit fontScale="90000"/>
          </a:bodyPr>
          <a:lstStyle/>
          <a:p>
            <a:r>
              <a:rPr lang="en-GB" dirty="0">
                <a:solidFill>
                  <a:srgbClr val="281E6B"/>
                </a:solidFill>
                <a:latin typeface="Arial" panose="020B0604020202020204" pitchFamily="34" charset="0"/>
                <a:cs typeface="Arial" panose="020B0604020202020204" pitchFamily="34" charset="0"/>
              </a:rPr>
              <a:t>Handling personal data 1</a:t>
            </a:r>
            <a:br>
              <a:rPr lang="en-GB" sz="3200" dirty="0">
                <a:solidFill>
                  <a:srgbClr val="281E6B"/>
                </a:solidFill>
                <a:latin typeface="Arial" panose="020B0604020202020204" pitchFamily="34" charset="0"/>
                <a:cs typeface="Arial" panose="020B0604020202020204" pitchFamily="34" charset="0"/>
              </a:rPr>
            </a:br>
            <a:endParaRPr lang="en-GB" dirty="0"/>
          </a:p>
        </p:txBody>
      </p:sp>
      <p:sp>
        <p:nvSpPr>
          <p:cNvPr id="3" name="Content Placeholder 2"/>
          <p:cNvSpPr>
            <a:spLocks noGrp="1"/>
          </p:cNvSpPr>
          <p:nvPr>
            <p:ph idx="1"/>
          </p:nvPr>
        </p:nvSpPr>
        <p:spPr>
          <a:xfrm>
            <a:off x="838200" y="1077865"/>
            <a:ext cx="10515600" cy="5415007"/>
          </a:xfrm>
        </p:spPr>
        <p:txBody>
          <a:bodyPr>
            <a:noAutofit/>
          </a:bodyPr>
          <a:lstStyle/>
          <a:p>
            <a:pPr marL="342900" lvl="0" indent="-342900">
              <a:buFont typeface="Symbol" panose="05050102010706020507" pitchFamily="18" charset="2"/>
              <a:buChar char=""/>
            </a:pPr>
            <a:r>
              <a:rPr lang="en-GB" sz="1800" dirty="0">
                <a:latin typeface="Arial" panose="020B0604020202020204" pitchFamily="34" charset="0"/>
                <a:ea typeface="Calibri" panose="020F0502020204030204" pitchFamily="34" charset="0"/>
                <a:cs typeface="Arial" panose="020B0604020202020204" pitchFamily="34" charset="0"/>
              </a:rPr>
              <a:t>Be clear about what is confidential and sensitive data, and what is “public” and can easily be disclosed/revealed.</a:t>
            </a:r>
          </a:p>
          <a:p>
            <a:pPr marL="342900" lvl="0" indent="-342900">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Arial" panose="020B0604020202020204" pitchFamily="34" charset="0"/>
              </a:rPr>
              <a:t>Restrict access to sensitive data and prevent unauthorised access to sensitive data.</a:t>
            </a:r>
          </a:p>
          <a:p>
            <a:pPr marL="342900" lvl="0" indent="-342900">
              <a:buFont typeface="Symbol" panose="05050102010706020507" pitchFamily="18" charset="2"/>
              <a:buChar char=""/>
            </a:pPr>
            <a:r>
              <a:rPr lang="en-GB" sz="1800" dirty="0">
                <a:latin typeface="Arial" panose="020B0604020202020204" pitchFamily="34" charset="0"/>
                <a:ea typeface="Calibri" panose="020F0502020204030204" pitchFamily="34" charset="0"/>
                <a:cs typeface="Arial" panose="020B0604020202020204" pitchFamily="34" charset="0"/>
              </a:rPr>
              <a:t>Always consider how much harm can be done to a data subject if the data is not properly protected.</a:t>
            </a:r>
          </a:p>
          <a:p>
            <a:pPr marL="342900" lvl="0" indent="-342900">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Arial" panose="020B0604020202020204" pitchFamily="34" charset="0"/>
              </a:rPr>
              <a:t>File documents and emails properly – in their cor</a:t>
            </a:r>
            <a:r>
              <a:rPr lang="en-GB" sz="1800" dirty="0">
                <a:latin typeface="Arial" panose="020B0604020202020204" pitchFamily="34" charset="0"/>
                <a:ea typeface="Calibri" panose="020F0502020204030204" pitchFamily="34" charset="0"/>
                <a:cs typeface="Arial" panose="020B0604020202020204" pitchFamily="34" charset="0"/>
              </a:rPr>
              <a:t>rect location, so that they are not disclosed inadvertently or lost because they have been misfiled.</a:t>
            </a:r>
          </a:p>
          <a:p>
            <a:pPr marL="342900" lvl="0" indent="-342900">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Arial" panose="020B0604020202020204" pitchFamily="34" charset="0"/>
              </a:rPr>
              <a:t>Title your documents properly so it is clear what they are about – this helps to determine their sensitivity.</a:t>
            </a:r>
          </a:p>
          <a:p>
            <a:pPr marL="342900" lvl="0" indent="-342900">
              <a:buFont typeface="Symbol" panose="05050102010706020507" pitchFamily="18" charset="2"/>
              <a:buChar char=""/>
            </a:pPr>
            <a:r>
              <a:rPr lang="en-GB" sz="1800" dirty="0">
                <a:latin typeface="Arial" panose="020B0604020202020204" pitchFamily="34" charset="0"/>
                <a:ea typeface="Calibri" panose="020F0502020204030204" pitchFamily="34" charset="0"/>
                <a:cs typeface="Arial" panose="020B0604020202020204" pitchFamily="34" charset="0"/>
              </a:rPr>
              <a:t>Think about what you are doing, at all times:</a:t>
            </a:r>
          </a:p>
          <a:p>
            <a:pPr marL="800100" lvl="1" indent="-342900">
              <a:buFont typeface="Symbol" panose="05050102010706020507" pitchFamily="18" charset="2"/>
              <a:buChar char=""/>
            </a:pPr>
            <a:r>
              <a:rPr lang="en-GB" sz="1400" dirty="0">
                <a:effectLst/>
                <a:latin typeface="Arial" panose="020B0604020202020204" pitchFamily="34" charset="0"/>
                <a:ea typeface="Calibri" panose="020F0502020204030204" pitchFamily="34" charset="0"/>
                <a:cs typeface="Arial" panose="020B0604020202020204" pitchFamily="34" charset="0"/>
              </a:rPr>
              <a:t>Collecting personal data</a:t>
            </a:r>
          </a:p>
          <a:p>
            <a:pPr marL="800100" lvl="1" indent="-342900">
              <a:buFont typeface="Symbol" panose="05050102010706020507" pitchFamily="18" charset="2"/>
              <a:buChar char=""/>
            </a:pPr>
            <a:r>
              <a:rPr lang="en-GB" sz="1400" dirty="0">
                <a:latin typeface="Arial" panose="020B0604020202020204" pitchFamily="34" charset="0"/>
                <a:ea typeface="Calibri" panose="020F0502020204030204" pitchFamily="34" charset="0"/>
                <a:cs typeface="Arial" panose="020B0604020202020204" pitchFamily="34" charset="0"/>
              </a:rPr>
              <a:t>Using personal data</a:t>
            </a:r>
          </a:p>
          <a:p>
            <a:pPr marL="800100" lvl="1" indent="-342900">
              <a:buFont typeface="Symbol" panose="05050102010706020507" pitchFamily="18" charset="2"/>
              <a:buChar char=""/>
            </a:pPr>
            <a:r>
              <a:rPr lang="en-GB" sz="1400" dirty="0">
                <a:latin typeface="Arial" panose="020B0604020202020204" pitchFamily="34" charset="0"/>
                <a:ea typeface="Calibri" panose="020F0502020204030204" pitchFamily="34" charset="0"/>
                <a:cs typeface="Arial" panose="020B0604020202020204" pitchFamily="34" charset="0"/>
              </a:rPr>
              <a:t>Storing personal data</a:t>
            </a:r>
          </a:p>
          <a:p>
            <a:pPr marL="800100" lvl="1" indent="-342900">
              <a:buFont typeface="Symbol" panose="05050102010706020507" pitchFamily="18" charset="2"/>
              <a:buChar char=""/>
            </a:pPr>
            <a:r>
              <a:rPr lang="en-GB" sz="1400" dirty="0">
                <a:effectLst/>
                <a:latin typeface="Arial" panose="020B0604020202020204" pitchFamily="34" charset="0"/>
                <a:ea typeface="Calibri" panose="020F0502020204030204" pitchFamily="34" charset="0"/>
                <a:cs typeface="Arial" panose="020B0604020202020204" pitchFamily="34" charset="0"/>
              </a:rPr>
              <a:t>Disclosing/sharing personal data</a:t>
            </a:r>
          </a:p>
          <a:p>
            <a:pPr marL="342900" indent="-342900">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Arial" panose="020B0604020202020204" pitchFamily="34" charset="0"/>
              </a:rPr>
              <a:t>Be informed</a:t>
            </a:r>
          </a:p>
          <a:p>
            <a:pPr marL="800100" lvl="1" indent="-342900">
              <a:buFont typeface="Symbol" panose="05050102010706020507" pitchFamily="18" charset="2"/>
              <a:buChar char=""/>
            </a:pPr>
            <a:r>
              <a:rPr lang="en-GB" sz="1400" dirty="0">
                <a:effectLst/>
                <a:latin typeface="Arial" panose="020B0604020202020204" pitchFamily="34" charset="0"/>
                <a:ea typeface="Calibri" panose="020F0502020204030204" pitchFamily="34" charset="0"/>
                <a:cs typeface="Arial" panose="020B0604020202020204" pitchFamily="34" charset="0"/>
              </a:rPr>
              <a:t>Be familiar with and understand </a:t>
            </a:r>
            <a:r>
              <a:rPr lang="en-GB" sz="1400" dirty="0">
                <a:latin typeface="Arial" panose="020B0604020202020204" pitchFamily="34" charset="0"/>
                <a:ea typeface="Calibri" panose="020F0502020204030204" pitchFamily="34" charset="0"/>
                <a:cs typeface="Arial" panose="020B0604020202020204" pitchFamily="34" charset="0"/>
              </a:rPr>
              <a:t>the Privacy Notice and any related Canon Law, Regulation and Policy relating to safeguarding – don’t assume you already know if you haven’t read these documents, and don’t rely on previous experience only or on others telling you.</a:t>
            </a:r>
          </a:p>
          <a:p>
            <a:pPr marL="800100" lvl="1" indent="-342900">
              <a:buFont typeface="Symbol" panose="05050102010706020507" pitchFamily="18" charset="2"/>
              <a:buChar char=""/>
            </a:pPr>
            <a:r>
              <a:rPr lang="en-GB" sz="1400" dirty="0">
                <a:effectLst/>
                <a:latin typeface="Arial" panose="020B0604020202020204" pitchFamily="34" charset="0"/>
                <a:ea typeface="Calibri" panose="020F0502020204030204" pitchFamily="34" charset="0"/>
                <a:cs typeface="Arial" panose="020B0604020202020204" pitchFamily="34" charset="0"/>
              </a:rPr>
              <a:t>Complet</a:t>
            </a:r>
            <a:r>
              <a:rPr lang="en-GB" sz="1400" dirty="0">
                <a:latin typeface="Arial" panose="020B0604020202020204" pitchFamily="34" charset="0"/>
                <a:ea typeface="Calibri" panose="020F0502020204030204" pitchFamily="34" charset="0"/>
                <a:cs typeface="Arial" panose="020B0604020202020204" pitchFamily="34" charset="0"/>
              </a:rPr>
              <a:t>e the GDPR training. </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marL="800100" lvl="1" indent="-342900">
              <a:buFont typeface="Symbol" panose="05050102010706020507" pitchFamily="18" charset="2"/>
              <a:buChar char=""/>
            </a:pPr>
            <a:endParaRPr lang="en-GB" sz="1400" dirty="0">
              <a:effectLst/>
              <a:latin typeface="Arial" panose="020B0604020202020204" pitchFamily="34" charset="0"/>
              <a:ea typeface="Calibri" panose="020F0502020204030204" pitchFamily="34" charset="0"/>
              <a:cs typeface="Arial" panose="020B0604020202020204" pitchFamily="34" charset="0"/>
            </a:endParaRPr>
          </a:p>
        </p:txBody>
      </p:sp>
      <p:cxnSp>
        <p:nvCxnSpPr>
          <p:cNvPr id="6" name="Straight Connector 5"/>
          <p:cNvCxnSpPr>
            <a:cxnSpLocks/>
          </p:cNvCxnSpPr>
          <p:nvPr/>
        </p:nvCxnSpPr>
        <p:spPr>
          <a:xfrm>
            <a:off x="364042" y="6604932"/>
            <a:ext cx="11276564" cy="0"/>
          </a:xfrm>
          <a:prstGeom prst="line">
            <a:avLst/>
          </a:prstGeom>
          <a:ln w="34925">
            <a:solidFill>
              <a:srgbClr val="A783BB"/>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31E3DF9B-DB59-4BA0-BA08-A884AB1335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813" y="178139"/>
            <a:ext cx="1800000" cy="727000"/>
          </a:xfrm>
          <a:prstGeom prst="rect">
            <a:avLst/>
          </a:prstGeom>
        </p:spPr>
      </p:pic>
    </p:spTree>
    <p:extLst>
      <p:ext uri="{BB962C8B-B14F-4D97-AF65-F5344CB8AC3E}">
        <p14:creationId xmlns:p14="http://schemas.microsoft.com/office/powerpoint/2010/main" val="3991140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6EF587B-3761-4DD5-81AA-0F809965FB1F}"/>
              </a:ext>
            </a:extLst>
          </p:cNvPr>
          <p:cNvSpPr>
            <a:spLocks noGrp="1"/>
          </p:cNvSpPr>
          <p:nvPr>
            <p:ph type="title"/>
          </p:nvPr>
        </p:nvSpPr>
        <p:spPr>
          <a:xfrm>
            <a:off x="2297723" y="74658"/>
            <a:ext cx="6969369" cy="1325563"/>
          </a:xfrm>
        </p:spPr>
        <p:txBody>
          <a:bodyPr/>
          <a:lstStyle/>
          <a:p>
            <a:r>
              <a:rPr lang="en-GB" dirty="0">
                <a:solidFill>
                  <a:srgbClr val="281E6B"/>
                </a:solidFill>
                <a:latin typeface="Arial" panose="020B0604020202020204" pitchFamily="34" charset="0"/>
                <a:cs typeface="Arial" panose="020B0604020202020204" pitchFamily="34" charset="0"/>
              </a:rPr>
              <a:t>Handling personal data 2</a:t>
            </a:r>
            <a:endParaRPr lang="en-GB" dirty="0"/>
          </a:p>
        </p:txBody>
      </p:sp>
      <p:sp>
        <p:nvSpPr>
          <p:cNvPr id="3" name="Content Placeholder 2"/>
          <p:cNvSpPr>
            <a:spLocks noGrp="1"/>
          </p:cNvSpPr>
          <p:nvPr>
            <p:ph idx="1"/>
          </p:nvPr>
        </p:nvSpPr>
        <p:spPr>
          <a:xfrm>
            <a:off x="838200" y="1122241"/>
            <a:ext cx="10515600" cy="4351338"/>
          </a:xfrm>
        </p:spPr>
        <p:txBody>
          <a:bodyPr>
            <a:normAutofit lnSpcReduction="10000"/>
          </a:bodyPr>
          <a:lstStyle/>
          <a:p>
            <a:pPr marL="342900" indent="-342900">
              <a:buFont typeface="Symbol" panose="05050102010706020507" pitchFamily="18" charset="2"/>
              <a:buChar char=""/>
            </a:pPr>
            <a:r>
              <a:rPr lang="en-GB" sz="1800" dirty="0">
                <a:solidFill>
                  <a:srgbClr val="000000"/>
                </a:solidFill>
                <a:latin typeface="Arial" panose="020B0604020202020204" pitchFamily="34" charset="0"/>
                <a:ea typeface="Calibri" panose="020F0502020204030204" pitchFamily="34" charset="0"/>
                <a:cs typeface="Arial" panose="020B0604020202020204" pitchFamily="34" charset="0"/>
              </a:rPr>
              <a:t>Think about what you write down (emails, reports etc)</a:t>
            </a:r>
          </a:p>
          <a:p>
            <a:pPr marL="800100" lvl="1" indent="-342900">
              <a:buFont typeface="Symbol" panose="05050102010706020507" pitchFamily="18" charset="2"/>
              <a:buChar char=""/>
            </a:pPr>
            <a:r>
              <a:rPr lang="en-GB" sz="1600" dirty="0">
                <a:solidFill>
                  <a:srgbClr val="000000"/>
                </a:solidFill>
                <a:latin typeface="Arial" panose="020B0604020202020204" pitchFamily="34" charset="0"/>
                <a:ea typeface="Calibri" panose="020F0502020204030204" pitchFamily="34" charset="0"/>
                <a:cs typeface="Arial" panose="020B0604020202020204" pitchFamily="34" charset="0"/>
              </a:rPr>
              <a:t>Don’t use data subject’s names in email subject lines if not necessary.  Emails can cover a number of different topics and conversations, all of which could continue under the same subject line and branch off to different people, with the same starting email which perhaps they should not see.  Edit your emails to remove previous emails that shouldn’t be included, or change the subject line.</a:t>
            </a:r>
          </a:p>
          <a:p>
            <a:pPr marL="800100" lvl="1" indent="-342900">
              <a:buFont typeface="Symbol" panose="05050102010706020507" pitchFamily="18" charset="2"/>
              <a:buChar char=""/>
            </a:pPr>
            <a:r>
              <a:rPr lang="en-GB" sz="1600" dirty="0">
                <a:solidFill>
                  <a:srgbClr val="000000"/>
                </a:solidFill>
                <a:latin typeface="Arial" panose="020B0604020202020204" pitchFamily="34" charset="0"/>
                <a:ea typeface="Calibri" panose="020F0502020204030204" pitchFamily="34" charset="0"/>
                <a:cs typeface="Arial" panose="020B0604020202020204" pitchFamily="34" charset="0"/>
              </a:rPr>
              <a:t>If you are going to anonymise information, ensure you do this properly and remove any contextual references that would identify people.</a:t>
            </a:r>
          </a:p>
          <a:p>
            <a:pPr marL="800100" lvl="1" indent="-342900">
              <a:buFont typeface="Symbol" panose="05050102010706020507" pitchFamily="18" charset="2"/>
              <a:buChar char=""/>
            </a:pPr>
            <a:r>
              <a:rPr lang="en-GB" sz="1600" dirty="0">
                <a:solidFill>
                  <a:srgbClr val="000000"/>
                </a:solidFill>
                <a:latin typeface="Arial" panose="020B0604020202020204" pitchFamily="34" charset="0"/>
                <a:ea typeface="Calibri" panose="020F0502020204030204" pitchFamily="34" charset="0"/>
                <a:cs typeface="Arial" panose="020B0604020202020204" pitchFamily="34" charset="0"/>
              </a:rPr>
              <a:t>Pseudonymised data is still personal data, so even using initials won’t prevent a data breach if that data can be combined with any other data which identifies the data subject.</a:t>
            </a:r>
          </a:p>
          <a:p>
            <a:pPr marL="800100" lvl="1" indent="-342900">
              <a:buFont typeface="Symbol" panose="05050102010706020507" pitchFamily="18" charset="2"/>
              <a:buChar char=""/>
            </a:pPr>
            <a:r>
              <a:rPr lang="en-GB" sz="1600" dirty="0">
                <a:solidFill>
                  <a:srgbClr val="000000"/>
                </a:solidFill>
                <a:latin typeface="Arial" panose="020B0604020202020204" pitchFamily="34" charset="0"/>
                <a:ea typeface="Calibri" panose="020F0502020204030204" pitchFamily="34" charset="0"/>
                <a:cs typeface="Arial" panose="020B0604020202020204" pitchFamily="34" charset="0"/>
              </a:rPr>
              <a:t>Remove people from the cc line in emails if they don’t need to see information, don’t just reply to all without checking</a:t>
            </a:r>
          </a:p>
          <a:p>
            <a:pPr marL="800100" lvl="1" indent="-342900">
              <a:buFont typeface="Symbol" panose="05050102010706020507" pitchFamily="18" charset="2"/>
              <a:buChar char=""/>
            </a:pPr>
            <a:r>
              <a:rPr lang="en-GB" sz="1600" dirty="0">
                <a:solidFill>
                  <a:srgbClr val="000000"/>
                </a:solidFill>
                <a:latin typeface="Arial" panose="020B0604020202020204" pitchFamily="34" charset="0"/>
                <a:ea typeface="Calibri" panose="020F0502020204030204" pitchFamily="34" charset="0"/>
                <a:cs typeface="Arial" panose="020B0604020202020204" pitchFamily="34" charset="0"/>
              </a:rPr>
              <a:t>Check your email “To” line all the time – Outlook will autofill and may select the wrong person.  Don’t hit send until you are certain.</a:t>
            </a:r>
          </a:p>
          <a:p>
            <a:pPr marL="342900" lvl="0" indent="-342900">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Arial" panose="020B0604020202020204" pitchFamily="34" charset="0"/>
              </a:rPr>
              <a:t>When sending docum</a:t>
            </a:r>
            <a:r>
              <a:rPr lang="en-GB" sz="1800" dirty="0">
                <a:latin typeface="Arial" panose="020B0604020202020204" pitchFamily="34" charset="0"/>
                <a:ea typeface="Calibri" panose="020F0502020204030204" pitchFamily="34" charset="0"/>
                <a:cs typeface="Arial" panose="020B0604020202020204" pitchFamily="34" charset="0"/>
              </a:rPr>
              <a:t>ents externally:</a:t>
            </a:r>
          </a:p>
          <a:p>
            <a:pPr marL="800100" lvl="1" indent="-342900">
              <a:buFont typeface="Symbol" panose="05050102010706020507" pitchFamily="18" charset="2"/>
              <a:buChar char=""/>
            </a:pPr>
            <a:r>
              <a:rPr lang="en-GB" sz="1400" dirty="0">
                <a:latin typeface="Arial" panose="020B0604020202020204" pitchFamily="34" charset="0"/>
                <a:ea typeface="Calibri" panose="020F0502020204030204" pitchFamily="34" charset="0"/>
                <a:cs typeface="Arial" panose="020B0604020202020204" pitchFamily="34" charset="0"/>
              </a:rPr>
              <a:t>Check that all the attachments are correct, and that nothing has been included that shouldn’t be</a:t>
            </a:r>
          </a:p>
          <a:p>
            <a:pPr marL="800100" lvl="1" indent="-342900">
              <a:buFont typeface="Symbol" panose="05050102010706020507" pitchFamily="18" charset="2"/>
              <a:buChar char=""/>
            </a:pPr>
            <a:r>
              <a:rPr lang="en-GB" sz="1400" dirty="0">
                <a:effectLst/>
                <a:latin typeface="Arial" panose="020B0604020202020204" pitchFamily="34" charset="0"/>
                <a:ea typeface="Calibri" panose="020F0502020204030204" pitchFamily="34" charset="0"/>
                <a:cs typeface="Arial" panose="020B0604020202020204" pitchFamily="34" charset="0"/>
              </a:rPr>
              <a:t>Redact documents if necessary before sending them out </a:t>
            </a:r>
          </a:p>
          <a:p>
            <a:pPr marL="800100" lvl="1" indent="-342900">
              <a:buFont typeface="Symbol" panose="05050102010706020507" pitchFamily="18" charset="2"/>
              <a:buChar char=""/>
            </a:pPr>
            <a:r>
              <a:rPr lang="en-GB" sz="1400" dirty="0">
                <a:latin typeface="Arial" panose="020B0604020202020204" pitchFamily="34" charset="0"/>
                <a:ea typeface="Calibri" panose="020F0502020204030204" pitchFamily="34" charset="0"/>
                <a:cs typeface="Arial" panose="020B0604020202020204" pitchFamily="34" charset="0"/>
              </a:rPr>
              <a:t>Use secure transfer methods – particularly if sending to Hotmail or </a:t>
            </a:r>
            <a:r>
              <a:rPr lang="en-GB" sz="1400" dirty="0" err="1">
                <a:latin typeface="Arial" panose="020B0604020202020204" pitchFamily="34" charset="0"/>
                <a:ea typeface="Calibri" panose="020F0502020204030204" pitchFamily="34" charset="0"/>
                <a:cs typeface="Arial" panose="020B0604020202020204" pitchFamily="34" charset="0"/>
              </a:rPr>
              <a:t>Googlemail</a:t>
            </a:r>
            <a:r>
              <a:rPr lang="en-GB" sz="1400" dirty="0">
                <a:latin typeface="Arial" panose="020B0604020202020204" pitchFamily="34" charset="0"/>
                <a:ea typeface="Calibri" panose="020F0502020204030204" pitchFamily="34" charset="0"/>
                <a:cs typeface="Arial" panose="020B0604020202020204" pitchFamily="34" charset="0"/>
              </a:rPr>
              <a:t> addresses (password protection, secure portals, encryption etc).  </a:t>
            </a:r>
          </a:p>
          <a:p>
            <a:pPr marL="342900" lvl="0" indent="-342900">
              <a:buFont typeface="Symbol" panose="05050102010706020507" pitchFamily="18" charset="2"/>
              <a:buChar char=""/>
            </a:pPr>
            <a:endParaRPr lang="en-GB" sz="1400" dirty="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cxnSp>
        <p:nvCxnSpPr>
          <p:cNvPr id="6" name="Straight Connector 5"/>
          <p:cNvCxnSpPr>
            <a:cxnSpLocks/>
          </p:cNvCxnSpPr>
          <p:nvPr/>
        </p:nvCxnSpPr>
        <p:spPr>
          <a:xfrm>
            <a:off x="364042" y="6604932"/>
            <a:ext cx="11276564" cy="0"/>
          </a:xfrm>
          <a:prstGeom prst="line">
            <a:avLst/>
          </a:prstGeom>
          <a:ln w="34925">
            <a:solidFill>
              <a:srgbClr val="A783BB"/>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31E3DF9B-DB59-4BA0-BA08-A884AB1335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813" y="178139"/>
            <a:ext cx="1800000" cy="727000"/>
          </a:xfrm>
          <a:prstGeom prst="rect">
            <a:avLst/>
          </a:prstGeom>
        </p:spPr>
      </p:pic>
    </p:spTree>
    <p:extLst>
      <p:ext uri="{BB962C8B-B14F-4D97-AF65-F5344CB8AC3E}">
        <p14:creationId xmlns:p14="http://schemas.microsoft.com/office/powerpoint/2010/main" val="1873953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3303049-05B0-407F-B11C-3DA77AB2A09A}"/>
              </a:ext>
            </a:extLst>
          </p:cNvPr>
          <p:cNvSpPr>
            <a:spLocks noGrp="1"/>
          </p:cNvSpPr>
          <p:nvPr>
            <p:ph type="title"/>
          </p:nvPr>
        </p:nvSpPr>
        <p:spPr>
          <a:xfrm>
            <a:off x="2084813" y="552641"/>
            <a:ext cx="10515600" cy="857006"/>
          </a:xfrm>
        </p:spPr>
        <p:txBody>
          <a:bodyPr>
            <a:normAutofit fontScale="90000"/>
          </a:bodyPr>
          <a:lstStyle/>
          <a:p>
            <a:r>
              <a:rPr lang="en-GB" dirty="0">
                <a:solidFill>
                  <a:srgbClr val="281E6B"/>
                </a:solidFill>
                <a:latin typeface="Arial" panose="020B0604020202020204" pitchFamily="34" charset="0"/>
                <a:cs typeface="Arial" panose="020B0604020202020204" pitchFamily="34" charset="0"/>
              </a:rPr>
              <a:t>Data breach</a:t>
            </a:r>
            <a:br>
              <a:rPr lang="en-GB" sz="3200" dirty="0">
                <a:solidFill>
                  <a:srgbClr val="281E6B"/>
                </a:solidFill>
                <a:latin typeface="Arial" panose="020B0604020202020204" pitchFamily="34" charset="0"/>
                <a:cs typeface="Arial" panose="020B0604020202020204" pitchFamily="34" charset="0"/>
              </a:rPr>
            </a:br>
            <a:endParaRPr lang="en-GB" dirty="0"/>
          </a:p>
        </p:txBody>
      </p:sp>
      <p:sp>
        <p:nvSpPr>
          <p:cNvPr id="3" name="Content Placeholder 2"/>
          <p:cNvSpPr>
            <a:spLocks noGrp="1"/>
          </p:cNvSpPr>
          <p:nvPr>
            <p:ph idx="1"/>
          </p:nvPr>
        </p:nvSpPr>
        <p:spPr>
          <a:xfrm>
            <a:off x="838200" y="1108717"/>
            <a:ext cx="10515600" cy="4991703"/>
          </a:xfrm>
        </p:spPr>
        <p:txBody>
          <a:bodyPr>
            <a:normAutofit fontScale="70000" lnSpcReduction="20000"/>
          </a:bodyPr>
          <a:lstStyle/>
          <a:p>
            <a:pPr marL="742950" lvl="1" indent="-285750">
              <a:lnSpc>
                <a:spcPct val="115000"/>
              </a:lnSpc>
              <a:buFont typeface="Symbol" panose="05050102010706020507" pitchFamily="18" charset="2"/>
              <a:buChar char=""/>
            </a:pPr>
            <a:r>
              <a:rPr lang="en-GB" sz="2000" b="1" dirty="0">
                <a:latin typeface="Arial" panose="020B0604020202020204" pitchFamily="34" charset="0"/>
                <a:ea typeface="Calibri" panose="020F0502020204030204" pitchFamily="34" charset="0"/>
                <a:cs typeface="Arial" panose="020B0604020202020204" pitchFamily="34" charset="0"/>
              </a:rPr>
              <a:t>A data breach</a:t>
            </a:r>
            <a:r>
              <a:rPr lang="en-GB" sz="2000" dirty="0">
                <a:latin typeface="Arial" panose="020B0604020202020204" pitchFamily="34" charset="0"/>
                <a:ea typeface="Calibri" panose="020F0502020204030204" pitchFamily="34" charset="0"/>
                <a:cs typeface="Arial" panose="020B0604020202020204" pitchFamily="34" charset="0"/>
              </a:rPr>
              <a:t> is any occurrence:</a:t>
            </a:r>
          </a:p>
          <a:p>
            <a:pPr marL="742950" lvl="1" indent="-285750">
              <a:lnSpc>
                <a:spcPct val="115000"/>
              </a:lnSpc>
              <a:buFont typeface="Symbol" panose="05050102010706020507" pitchFamily="18" charset="2"/>
              <a:buChar char=""/>
            </a:pPr>
            <a:r>
              <a:rPr lang="en-GB" sz="2000" dirty="0">
                <a:solidFill>
                  <a:srgbClr val="000000"/>
                </a:solidFill>
                <a:latin typeface="Arial" panose="020B0604020202020204" pitchFamily="34" charset="0"/>
                <a:cs typeface="Arial" panose="020B0604020202020204" pitchFamily="34" charset="0"/>
              </a:rPr>
              <a:t>whenever </a:t>
            </a:r>
            <a:r>
              <a:rPr lang="en-GB" sz="2000" b="0" i="0" dirty="0">
                <a:solidFill>
                  <a:srgbClr val="000000"/>
                </a:solidFill>
                <a:effectLst/>
                <a:latin typeface="Arial" panose="020B0604020202020204" pitchFamily="34" charset="0"/>
                <a:cs typeface="Arial" panose="020B0604020202020204" pitchFamily="34" charset="0"/>
              </a:rPr>
              <a:t>any personal data is accidentally lost, destroyed, corrupted or disclosed; if someone accesses the data or passes it on without proper authorisation; or if the data is made unavailable and this unavailability has a significant negative effect on individuals. For example:</a:t>
            </a:r>
          </a:p>
          <a:p>
            <a:pPr marL="742950" lvl="1" indent="-285750">
              <a:lnSpc>
                <a:spcPct val="115000"/>
              </a:lnSpc>
              <a:buFont typeface="Symbol" panose="05050102010706020507" pitchFamily="18" charset="2"/>
              <a:buChar char=""/>
            </a:pPr>
            <a:r>
              <a:rPr lang="en-GB" sz="2000" b="0" i="0" dirty="0">
                <a:solidFill>
                  <a:srgbClr val="000000"/>
                </a:solidFill>
                <a:effectLst/>
                <a:latin typeface="Arial" panose="020B0604020202020204" pitchFamily="34" charset="0"/>
                <a:cs typeface="Arial" panose="020B0604020202020204" pitchFamily="34" charset="0"/>
              </a:rPr>
              <a:t>sending personal data to an incorrect recipient; </a:t>
            </a:r>
          </a:p>
          <a:p>
            <a:pPr marL="742950" lvl="1" indent="-285750">
              <a:lnSpc>
                <a:spcPct val="115000"/>
              </a:lnSpc>
              <a:buFont typeface="Symbol" panose="05050102010706020507" pitchFamily="18" charset="2"/>
              <a:buChar char=""/>
            </a:pPr>
            <a:r>
              <a:rPr lang="en-GB" sz="2000" b="0" i="0" dirty="0">
                <a:solidFill>
                  <a:srgbClr val="000000"/>
                </a:solidFill>
                <a:effectLst/>
                <a:latin typeface="Arial" panose="020B0604020202020204" pitchFamily="34" charset="0"/>
                <a:cs typeface="Arial" panose="020B0604020202020204" pitchFamily="34" charset="0"/>
              </a:rPr>
              <a:t>computing devices containing personal data being lost or stolen; </a:t>
            </a:r>
          </a:p>
          <a:p>
            <a:pPr marL="742950" lvl="1" indent="-285750">
              <a:lnSpc>
                <a:spcPct val="115000"/>
              </a:lnSpc>
              <a:buFont typeface="Symbol" panose="05050102010706020507" pitchFamily="18" charset="2"/>
              <a:buChar char=""/>
            </a:pPr>
            <a:r>
              <a:rPr lang="en-GB" sz="2000" b="0" i="0" dirty="0">
                <a:solidFill>
                  <a:srgbClr val="000000"/>
                </a:solidFill>
                <a:effectLst/>
                <a:latin typeface="Arial" panose="020B0604020202020204" pitchFamily="34" charset="0"/>
                <a:cs typeface="Arial" panose="020B0604020202020204" pitchFamily="34" charset="0"/>
              </a:rPr>
              <a:t>alteration of personal data without permission; </a:t>
            </a:r>
          </a:p>
          <a:p>
            <a:pPr marL="742950" lvl="1" indent="-285750">
              <a:lnSpc>
                <a:spcPct val="115000"/>
              </a:lnSpc>
              <a:buFont typeface="Symbol" panose="05050102010706020507" pitchFamily="18" charset="2"/>
              <a:buChar char=""/>
            </a:pPr>
            <a:r>
              <a:rPr lang="en-GB" sz="2000" b="0" i="0" dirty="0">
                <a:solidFill>
                  <a:srgbClr val="000000"/>
                </a:solidFill>
                <a:effectLst/>
                <a:latin typeface="Arial" panose="020B0604020202020204" pitchFamily="34" charset="0"/>
                <a:cs typeface="Arial" panose="020B0604020202020204" pitchFamily="34" charset="0"/>
              </a:rPr>
              <a:t>loss of availability of personal data (e.g. password protected document where password has been forgotten)</a:t>
            </a:r>
            <a:endParaRPr lang="en-GB" sz="2000" dirty="0">
              <a:latin typeface="Arial" panose="020B0604020202020204" pitchFamily="34" charset="0"/>
              <a:ea typeface="Calibri" panose="020F0502020204030204" pitchFamily="34" charset="0"/>
              <a:cs typeface="Arial" panose="020B0604020202020204" pitchFamily="34" charset="0"/>
            </a:endParaRPr>
          </a:p>
          <a:p>
            <a:pPr marL="742950" lvl="1" indent="-285750">
              <a:lnSpc>
                <a:spcPct val="115000"/>
              </a:lnSpc>
              <a:buFont typeface="Symbol" panose="05050102010706020507" pitchFamily="18" charset="2"/>
              <a:buChar char=""/>
            </a:pPr>
            <a:r>
              <a:rPr lang="en-GB" sz="2000" dirty="0">
                <a:latin typeface="Arial" panose="020B0604020202020204" pitchFamily="34" charset="0"/>
                <a:ea typeface="MS Mincho" panose="02020609040205080304" pitchFamily="49" charset="-128"/>
                <a:cs typeface="Arial" panose="020B0604020202020204" pitchFamily="34" charset="0"/>
              </a:rPr>
              <a:t>In which technical or procedural security controls have been bypassed or unauthorised access obtained  </a:t>
            </a:r>
            <a:r>
              <a:rPr lang="en-GB" sz="2000" dirty="0" err="1">
                <a:latin typeface="Arial" panose="020B0604020202020204" pitchFamily="34" charset="0"/>
                <a:ea typeface="MS Mincho" panose="02020609040205080304" pitchFamily="49" charset="-128"/>
                <a:cs typeface="Arial" panose="020B0604020202020204" pitchFamily="34" charset="0"/>
              </a:rPr>
              <a:t>e.g</a:t>
            </a:r>
            <a:r>
              <a:rPr lang="en-GB" sz="2000" dirty="0">
                <a:latin typeface="Arial" panose="020B0604020202020204" pitchFamily="34" charset="0"/>
                <a:ea typeface="MS Mincho" panose="02020609040205080304" pitchFamily="49" charset="-128"/>
                <a:cs typeface="Arial" panose="020B0604020202020204" pitchFamily="34" charset="0"/>
              </a:rPr>
              <a:t> </a:t>
            </a:r>
            <a:r>
              <a:rPr lang="en-GB" sz="2000" b="0" i="0" dirty="0">
                <a:solidFill>
                  <a:srgbClr val="000000"/>
                </a:solidFill>
                <a:effectLst/>
                <a:latin typeface="Arial" panose="020B0604020202020204" pitchFamily="34" charset="0"/>
                <a:cs typeface="Arial" panose="020B0604020202020204" pitchFamily="34" charset="0"/>
              </a:rPr>
              <a:t>access by an unauthorised third party</a:t>
            </a:r>
            <a:endParaRPr lang="en-GB" sz="2000" dirty="0">
              <a:latin typeface="Arial" panose="020B0604020202020204" pitchFamily="34" charset="0"/>
              <a:ea typeface="Calibri" panose="020F0502020204030204" pitchFamily="34" charset="0"/>
              <a:cs typeface="Arial" panose="020B0604020202020204" pitchFamily="34" charset="0"/>
            </a:endParaRPr>
          </a:p>
          <a:p>
            <a:pPr marL="742950" lvl="1" indent="-285750">
              <a:lnSpc>
                <a:spcPct val="115000"/>
              </a:lnSpc>
              <a:buFont typeface="Symbol" panose="05050102010706020507" pitchFamily="18" charset="2"/>
              <a:buChar char=""/>
            </a:pPr>
            <a:r>
              <a:rPr lang="en-GB" sz="2000" dirty="0">
                <a:latin typeface="Arial" panose="020B0604020202020204" pitchFamily="34" charset="0"/>
                <a:ea typeface="MS Mincho" panose="02020609040205080304" pitchFamily="49" charset="-128"/>
                <a:cs typeface="Arial" panose="020B0604020202020204" pitchFamily="34" charset="0"/>
              </a:rPr>
              <a:t>In which it is alleged that the NCIs have not complied with data protection legislation or other relevant obligations surrounding use of personal data</a:t>
            </a:r>
          </a:p>
          <a:p>
            <a:pPr marL="742950" lvl="1" indent="-285750">
              <a:lnSpc>
                <a:spcPct val="115000"/>
              </a:lnSpc>
              <a:buFont typeface="Symbol" panose="05050102010706020507" pitchFamily="18" charset="2"/>
              <a:buChar char=""/>
            </a:pPr>
            <a:r>
              <a:rPr lang="en-GB" sz="2000" b="0" i="0" dirty="0">
                <a:solidFill>
                  <a:srgbClr val="000000"/>
                </a:solidFill>
                <a:effectLst/>
                <a:latin typeface="Arial" panose="020B0604020202020204" pitchFamily="34" charset="0"/>
                <a:cs typeface="Arial" panose="020B0604020202020204" pitchFamily="34" charset="0"/>
              </a:rPr>
              <a:t>deliberate or accidental action (or inaction) by a controller or processor</a:t>
            </a:r>
            <a:endParaRPr lang="en-GB" sz="2000" dirty="0">
              <a:latin typeface="Arial" panose="020B0604020202020204" pitchFamily="34" charset="0"/>
              <a:ea typeface="Calibri" panose="020F0502020204030204" pitchFamily="34" charset="0"/>
              <a:cs typeface="Arial" panose="020B0604020202020204" pitchFamily="34" charset="0"/>
            </a:endParaRPr>
          </a:p>
          <a:p>
            <a:pPr marL="742950" lvl="1" indent="-285750">
              <a:lnSpc>
                <a:spcPct val="115000"/>
              </a:lnSpc>
              <a:buFont typeface="Symbol" panose="05050102010706020507" pitchFamily="18" charset="2"/>
              <a:buChar char=""/>
            </a:pPr>
            <a:r>
              <a:rPr lang="en-GB" sz="2000" dirty="0">
                <a:latin typeface="Arial" panose="020B0604020202020204" pitchFamily="34" charset="0"/>
                <a:ea typeface="MS Mincho" panose="02020609040205080304" pitchFamily="49" charset="-128"/>
                <a:cs typeface="Arial" panose="020B0604020202020204" pitchFamily="34" charset="0"/>
              </a:rPr>
              <a:t>In which one of the above might have occurred but was a “near miss” i.e. a potential data breach</a:t>
            </a:r>
          </a:p>
          <a:p>
            <a:pPr>
              <a:lnSpc>
                <a:spcPct val="115000"/>
              </a:lnSpc>
            </a:pPr>
            <a:r>
              <a:rPr lang="en-GB" sz="2000" b="1" dirty="0">
                <a:latin typeface="Arial" panose="020B0604020202020204" pitchFamily="34" charset="0"/>
                <a:ea typeface="Calibri" panose="020F0502020204030204" pitchFamily="34" charset="0"/>
                <a:cs typeface="Arial" panose="020B0604020202020204" pitchFamily="34" charset="0"/>
              </a:rPr>
              <a:t>Concern:</a:t>
            </a:r>
            <a:r>
              <a:rPr lang="en-GB" sz="2000" dirty="0">
                <a:latin typeface="Arial" panose="020B0604020202020204" pitchFamily="34" charset="0"/>
                <a:ea typeface="Calibri" panose="020F0502020204030204" pitchFamily="34" charset="0"/>
                <a:cs typeface="Arial" panose="020B0604020202020204" pitchFamily="34" charset="0"/>
              </a:rPr>
              <a:t> A worry or “gut feeling” about something which could lead to a potential incident; which highlights a situation which could lead to a full blown incident, or poor standard of practice or performance.</a:t>
            </a:r>
          </a:p>
          <a:p>
            <a:pPr>
              <a:lnSpc>
                <a:spcPct val="115000"/>
              </a:lnSpc>
            </a:pPr>
            <a:r>
              <a:rPr lang="en-GB" sz="2000" b="1" dirty="0">
                <a:latin typeface="Arial" panose="020B0604020202020204" pitchFamily="34" charset="0"/>
                <a:ea typeface="Calibri" panose="020F0502020204030204" pitchFamily="34" charset="0"/>
                <a:cs typeface="Arial" panose="020B0604020202020204" pitchFamily="34" charset="0"/>
              </a:rPr>
              <a:t>Near Miss:</a:t>
            </a:r>
            <a:r>
              <a:rPr lang="en-GB" sz="2000" dirty="0">
                <a:latin typeface="Arial" panose="020B0604020202020204" pitchFamily="34" charset="0"/>
                <a:ea typeface="Calibri" panose="020F0502020204030204" pitchFamily="34" charset="0"/>
                <a:cs typeface="Arial" panose="020B0604020202020204" pitchFamily="34" charset="0"/>
              </a:rPr>
              <a:t> An occurrence which, but for luck and/or skilful management, could have become an incident.</a:t>
            </a:r>
          </a:p>
          <a:p>
            <a:pPr>
              <a:lnSpc>
                <a:spcPct val="115000"/>
              </a:lnSpc>
            </a:pPr>
            <a:r>
              <a:rPr lang="en-GB" sz="2000" b="1" dirty="0">
                <a:latin typeface="Arial" panose="020B0604020202020204" pitchFamily="34" charset="0"/>
                <a:ea typeface="Calibri" panose="020F0502020204030204" pitchFamily="34" charset="0"/>
                <a:cs typeface="Arial" panose="020B0604020202020204" pitchFamily="34" charset="0"/>
              </a:rPr>
              <a:t>Incident:</a:t>
            </a:r>
            <a:r>
              <a:rPr lang="en-GB" sz="2000" dirty="0">
                <a:latin typeface="Arial" panose="020B0604020202020204" pitchFamily="34" charset="0"/>
                <a:ea typeface="Calibri" panose="020F0502020204030204" pitchFamily="34" charset="0"/>
                <a:cs typeface="Arial" panose="020B0604020202020204" pitchFamily="34" charset="0"/>
              </a:rPr>
              <a:t> An unusual or unexpected or a breach of security or confidentiality which may or may not be intentional and may or may not result in harm to a person.</a:t>
            </a:r>
          </a:p>
          <a:p>
            <a:pPr marL="0" indent="0">
              <a:lnSpc>
                <a:spcPct val="100000"/>
              </a:lnSpc>
              <a:buNone/>
            </a:pPr>
            <a:endParaRPr lang="en-GB" sz="2400" dirty="0">
              <a:solidFill>
                <a:srgbClr val="281E6B"/>
              </a:solidFill>
              <a:latin typeface="Arial" panose="020B0604020202020204" pitchFamily="34" charset="0"/>
              <a:cs typeface="Arial" panose="020B0604020202020204" pitchFamily="34" charset="0"/>
            </a:endParaRPr>
          </a:p>
        </p:txBody>
      </p:sp>
      <p:cxnSp>
        <p:nvCxnSpPr>
          <p:cNvPr id="6" name="Straight Connector 5"/>
          <p:cNvCxnSpPr>
            <a:cxnSpLocks/>
          </p:cNvCxnSpPr>
          <p:nvPr/>
        </p:nvCxnSpPr>
        <p:spPr>
          <a:xfrm>
            <a:off x="364042" y="6604932"/>
            <a:ext cx="11276564" cy="0"/>
          </a:xfrm>
          <a:prstGeom prst="line">
            <a:avLst/>
          </a:prstGeom>
          <a:ln w="34925">
            <a:solidFill>
              <a:srgbClr val="A783BB"/>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31E3DF9B-DB59-4BA0-BA08-A884AB1335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813" y="178139"/>
            <a:ext cx="1800000" cy="727000"/>
          </a:xfrm>
          <a:prstGeom prst="rect">
            <a:avLst/>
          </a:prstGeom>
        </p:spPr>
      </p:pic>
    </p:spTree>
    <p:extLst>
      <p:ext uri="{BB962C8B-B14F-4D97-AF65-F5344CB8AC3E}">
        <p14:creationId xmlns:p14="http://schemas.microsoft.com/office/powerpoint/2010/main" val="23171544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262C6-E545-4CAA-8934-3CC8E80A57A8}"/>
              </a:ext>
            </a:extLst>
          </p:cNvPr>
          <p:cNvSpPr>
            <a:spLocks noGrp="1"/>
          </p:cNvSpPr>
          <p:nvPr>
            <p:ph type="title"/>
          </p:nvPr>
        </p:nvSpPr>
        <p:spPr>
          <a:xfrm>
            <a:off x="2253762" y="365125"/>
            <a:ext cx="7962900" cy="1325563"/>
          </a:xfrm>
        </p:spPr>
        <p:txBody>
          <a:bodyPr/>
          <a:lstStyle/>
          <a:p>
            <a:r>
              <a:rPr lang="en-GB" dirty="0">
                <a:solidFill>
                  <a:srgbClr val="281E6B"/>
                </a:solidFill>
                <a:latin typeface="Arial" panose="020B0604020202020204" pitchFamily="34" charset="0"/>
                <a:cs typeface="Arial" panose="020B0604020202020204" pitchFamily="34" charset="0"/>
              </a:rPr>
              <a:t>How to prevent data breaches</a:t>
            </a:r>
            <a:br>
              <a:rPr lang="en-GB" sz="3200" dirty="0">
                <a:solidFill>
                  <a:srgbClr val="281E6B"/>
                </a:solidFill>
                <a:latin typeface="Arial" panose="020B0604020202020204" pitchFamily="34" charset="0"/>
                <a:cs typeface="Arial" panose="020B0604020202020204" pitchFamily="34" charset="0"/>
              </a:rPr>
            </a:br>
            <a:endParaRPr lang="en-GB" dirty="0"/>
          </a:p>
        </p:txBody>
      </p:sp>
      <p:sp>
        <p:nvSpPr>
          <p:cNvPr id="3" name="Content Placeholder 2"/>
          <p:cNvSpPr>
            <a:spLocks noGrp="1"/>
          </p:cNvSpPr>
          <p:nvPr>
            <p:ph idx="1"/>
          </p:nvPr>
        </p:nvSpPr>
        <p:spPr>
          <a:xfrm>
            <a:off x="838200" y="1253331"/>
            <a:ext cx="10515600" cy="4351338"/>
          </a:xfrm>
        </p:spPr>
        <p:txBody>
          <a:bodyPr>
            <a:normAutofit/>
          </a:bodyPr>
          <a:lstStyle/>
          <a:p>
            <a:pPr marL="0" lvl="0" indent="0">
              <a:buNone/>
            </a:pPr>
            <a:r>
              <a:rPr lang="en-GB" sz="1500" dirty="0">
                <a:latin typeface="Arial" panose="020B0604020202020204" pitchFamily="34" charset="0"/>
                <a:ea typeface="Calibri" panose="020F0502020204030204" pitchFamily="34" charset="0"/>
                <a:cs typeface="Arial" panose="020B0604020202020204" pitchFamily="34" charset="0"/>
              </a:rPr>
              <a:t>Specifically in the context of Safeguarding, and the support of all data subjects involved in a safeguarding investigation, review, etc. </a:t>
            </a:r>
          </a:p>
          <a:p>
            <a:pPr marL="342900" lvl="0" indent="-342900">
              <a:buFont typeface="Symbol" panose="05050102010706020507" pitchFamily="18" charset="2"/>
              <a:buChar char=""/>
            </a:pPr>
            <a:r>
              <a:rPr lang="en-GB" sz="1500" dirty="0">
                <a:latin typeface="Arial" panose="020B0604020202020204" pitchFamily="34" charset="0"/>
                <a:ea typeface="Calibri" panose="020F0502020204030204" pitchFamily="34" charset="0"/>
                <a:cs typeface="Arial" panose="020B0604020202020204" pitchFamily="34" charset="0"/>
              </a:rPr>
              <a:t>Don’t just give away personal information because someone asks for it.  First consider:</a:t>
            </a:r>
          </a:p>
          <a:p>
            <a:pPr marL="800100" lvl="1" indent="-342900">
              <a:buFont typeface="Symbol" panose="05050102010706020507" pitchFamily="18" charset="2"/>
              <a:buChar char=""/>
            </a:pPr>
            <a:r>
              <a:rPr lang="en-GB" sz="1500" dirty="0">
                <a:latin typeface="Arial" panose="020B0604020202020204" pitchFamily="34" charset="0"/>
                <a:ea typeface="Calibri" panose="020F0502020204030204" pitchFamily="34" charset="0"/>
                <a:cs typeface="Arial" panose="020B0604020202020204" pitchFamily="34" charset="0"/>
              </a:rPr>
              <a:t>Is this their personal data? If yes, then they are entitled to have it.</a:t>
            </a:r>
          </a:p>
          <a:p>
            <a:pPr marL="800100" lvl="1" indent="-342900">
              <a:buFont typeface="Symbol" panose="05050102010706020507" pitchFamily="18" charset="2"/>
              <a:buChar char=""/>
            </a:pPr>
            <a:r>
              <a:rPr lang="en-GB" sz="1500" dirty="0">
                <a:latin typeface="Arial" panose="020B0604020202020204" pitchFamily="34" charset="0"/>
                <a:ea typeface="Calibri" panose="020F0502020204030204" pitchFamily="34" charset="0"/>
                <a:cs typeface="Arial" panose="020B0604020202020204" pitchFamily="34" charset="0"/>
              </a:rPr>
              <a:t>Is it about someone else (what we call a 3</a:t>
            </a:r>
            <a:r>
              <a:rPr lang="en-GB" sz="1500" baseline="30000" dirty="0">
                <a:latin typeface="Arial" panose="020B0604020202020204" pitchFamily="34" charset="0"/>
                <a:ea typeface="Calibri" panose="020F0502020204030204" pitchFamily="34" charset="0"/>
                <a:cs typeface="Arial" panose="020B0604020202020204" pitchFamily="34" charset="0"/>
              </a:rPr>
              <a:t>rd</a:t>
            </a:r>
            <a:r>
              <a:rPr lang="en-GB" sz="1500" dirty="0">
                <a:latin typeface="Arial" panose="020B0604020202020204" pitchFamily="34" charset="0"/>
                <a:ea typeface="Calibri" panose="020F0502020204030204" pitchFamily="34" charset="0"/>
                <a:cs typeface="Arial" panose="020B0604020202020204" pitchFamily="34" charset="0"/>
              </a:rPr>
              <a:t> party).  If yes, then on what basis are they asking for it (i.e. are they authorised to have it?).  </a:t>
            </a:r>
          </a:p>
          <a:p>
            <a:pPr marL="800100" lvl="1" indent="-342900">
              <a:buFont typeface="Symbol" panose="05050102010706020507" pitchFamily="18" charset="2"/>
              <a:buChar char=""/>
            </a:pPr>
            <a:r>
              <a:rPr lang="en-GB" sz="1500" dirty="0">
                <a:latin typeface="Arial" panose="020B0604020202020204" pitchFamily="34" charset="0"/>
                <a:ea typeface="Calibri" panose="020F0502020204030204" pitchFamily="34" charset="0"/>
                <a:cs typeface="Arial" panose="020B0604020202020204" pitchFamily="34" charset="0"/>
              </a:rPr>
              <a:t>What is the purpose for giving them the information – is there a valid purpose that you can explain to the 3</a:t>
            </a:r>
            <a:r>
              <a:rPr lang="en-GB" sz="1500" baseline="30000" dirty="0">
                <a:latin typeface="Arial" panose="020B0604020202020204" pitchFamily="34" charset="0"/>
                <a:ea typeface="Calibri" panose="020F0502020204030204" pitchFamily="34" charset="0"/>
                <a:cs typeface="Arial" panose="020B0604020202020204" pitchFamily="34" charset="0"/>
              </a:rPr>
              <a:t>rd</a:t>
            </a:r>
            <a:r>
              <a:rPr lang="en-GB" sz="1500" dirty="0">
                <a:latin typeface="Arial" panose="020B0604020202020204" pitchFamily="34" charset="0"/>
                <a:ea typeface="Calibri" panose="020F0502020204030204" pitchFamily="34" charset="0"/>
                <a:cs typeface="Arial" panose="020B0604020202020204" pitchFamily="34" charset="0"/>
              </a:rPr>
              <a:t> party?</a:t>
            </a:r>
          </a:p>
          <a:p>
            <a:pPr marL="800100" lvl="1" indent="-342900">
              <a:buFont typeface="Symbol" panose="05050102010706020507" pitchFamily="18" charset="2"/>
              <a:buChar char=""/>
            </a:pPr>
            <a:r>
              <a:rPr lang="en-GB" sz="1500" dirty="0">
                <a:latin typeface="Arial" panose="020B0604020202020204" pitchFamily="34" charset="0"/>
                <a:ea typeface="Calibri" panose="020F0502020204030204" pitchFamily="34" charset="0"/>
                <a:cs typeface="Arial" panose="020B0604020202020204" pitchFamily="34" charset="0"/>
              </a:rPr>
              <a:t>What will they do with the 3</a:t>
            </a:r>
            <a:r>
              <a:rPr lang="en-GB" sz="1500" baseline="30000" dirty="0">
                <a:latin typeface="Arial" panose="020B0604020202020204" pitchFamily="34" charset="0"/>
                <a:ea typeface="Calibri" panose="020F0502020204030204" pitchFamily="34" charset="0"/>
                <a:cs typeface="Arial" panose="020B0604020202020204" pitchFamily="34" charset="0"/>
              </a:rPr>
              <a:t>rd</a:t>
            </a:r>
            <a:r>
              <a:rPr lang="en-GB" sz="1500" dirty="0">
                <a:latin typeface="Arial" panose="020B0604020202020204" pitchFamily="34" charset="0"/>
                <a:ea typeface="Calibri" panose="020F0502020204030204" pitchFamily="34" charset="0"/>
                <a:cs typeface="Arial" panose="020B0604020202020204" pitchFamily="34" charset="0"/>
              </a:rPr>
              <a:t> party data – does this pose a risk of harm to that 3</a:t>
            </a:r>
            <a:r>
              <a:rPr lang="en-GB" sz="1500" baseline="30000" dirty="0">
                <a:latin typeface="Arial" panose="020B0604020202020204" pitchFamily="34" charset="0"/>
                <a:ea typeface="Calibri" panose="020F0502020204030204" pitchFamily="34" charset="0"/>
                <a:cs typeface="Arial" panose="020B0604020202020204" pitchFamily="34" charset="0"/>
              </a:rPr>
              <a:t>rd</a:t>
            </a:r>
            <a:r>
              <a:rPr lang="en-GB" sz="1500" dirty="0">
                <a:latin typeface="Arial" panose="020B0604020202020204" pitchFamily="34" charset="0"/>
                <a:ea typeface="Calibri" panose="020F0502020204030204" pitchFamily="34" charset="0"/>
                <a:cs typeface="Arial" panose="020B0604020202020204" pitchFamily="34" charset="0"/>
              </a:rPr>
              <a:t> party?  </a:t>
            </a:r>
          </a:p>
          <a:p>
            <a:pPr marL="800100" lvl="1" indent="-342900">
              <a:buFont typeface="Symbol" panose="05050102010706020507" pitchFamily="18" charset="2"/>
              <a:buChar char=""/>
            </a:pPr>
            <a:r>
              <a:rPr lang="en-GB" sz="1500" dirty="0">
                <a:latin typeface="Arial" panose="020B0604020202020204" pitchFamily="34" charset="0"/>
                <a:ea typeface="Calibri" panose="020F0502020204030204" pitchFamily="34" charset="0"/>
                <a:cs typeface="Arial" panose="020B0604020202020204" pitchFamily="34" charset="0"/>
              </a:rPr>
              <a:t>Should the 3</a:t>
            </a:r>
            <a:r>
              <a:rPr lang="en-GB" sz="1500" baseline="30000" dirty="0">
                <a:latin typeface="Arial" panose="020B0604020202020204" pitchFamily="34" charset="0"/>
                <a:ea typeface="Calibri" panose="020F0502020204030204" pitchFamily="34" charset="0"/>
                <a:cs typeface="Arial" panose="020B0604020202020204" pitchFamily="34" charset="0"/>
              </a:rPr>
              <a:t>rd</a:t>
            </a:r>
            <a:r>
              <a:rPr lang="en-GB" sz="1500" dirty="0">
                <a:latin typeface="Arial" panose="020B0604020202020204" pitchFamily="34" charset="0"/>
                <a:ea typeface="Calibri" panose="020F0502020204030204" pitchFamily="34" charset="0"/>
                <a:cs typeface="Arial" panose="020B0604020202020204" pitchFamily="34" charset="0"/>
              </a:rPr>
              <a:t> party give consent for this data to be shared, and if not, why not?  </a:t>
            </a:r>
          </a:p>
          <a:p>
            <a:pPr marL="800100" lvl="1" indent="-342900">
              <a:buFont typeface="Symbol" panose="05050102010706020507" pitchFamily="18" charset="2"/>
              <a:buChar char=""/>
            </a:pPr>
            <a:r>
              <a:rPr lang="en-GB" sz="1500" dirty="0">
                <a:latin typeface="Arial" panose="020B0604020202020204" pitchFamily="34" charset="0"/>
                <a:ea typeface="Calibri" panose="020F0502020204030204" pitchFamily="34" charset="0"/>
                <a:cs typeface="Arial" panose="020B0604020202020204" pitchFamily="34" charset="0"/>
              </a:rPr>
              <a:t>Can you justify giving 3</a:t>
            </a:r>
            <a:r>
              <a:rPr lang="en-GB" sz="1500" baseline="30000" dirty="0">
                <a:latin typeface="Arial" panose="020B0604020202020204" pitchFamily="34" charset="0"/>
                <a:ea typeface="Calibri" panose="020F0502020204030204" pitchFamily="34" charset="0"/>
                <a:cs typeface="Arial" panose="020B0604020202020204" pitchFamily="34" charset="0"/>
              </a:rPr>
              <a:t>rd</a:t>
            </a:r>
            <a:r>
              <a:rPr lang="en-GB" sz="1500" dirty="0">
                <a:latin typeface="Arial" panose="020B0604020202020204" pitchFamily="34" charset="0"/>
                <a:ea typeface="Calibri" panose="020F0502020204030204" pitchFamily="34" charset="0"/>
                <a:cs typeface="Arial" panose="020B0604020202020204" pitchFamily="34" charset="0"/>
              </a:rPr>
              <a:t> party data without consent?</a:t>
            </a:r>
          </a:p>
          <a:p>
            <a:pPr marL="800100" lvl="1" indent="-342900">
              <a:buFont typeface="Symbol" panose="05050102010706020507" pitchFamily="18" charset="2"/>
              <a:buChar char=""/>
            </a:pPr>
            <a:r>
              <a:rPr lang="en-GB" sz="1500" dirty="0">
                <a:latin typeface="Arial" panose="020B0604020202020204" pitchFamily="34" charset="0"/>
                <a:ea typeface="Calibri" panose="020F0502020204030204" pitchFamily="34" charset="0"/>
                <a:cs typeface="Arial" panose="020B0604020202020204" pitchFamily="34" charset="0"/>
              </a:rPr>
              <a:t>Is the 3</a:t>
            </a:r>
            <a:r>
              <a:rPr lang="en-GB" sz="1500" baseline="30000" dirty="0">
                <a:latin typeface="Arial" panose="020B0604020202020204" pitchFamily="34" charset="0"/>
                <a:ea typeface="Calibri" panose="020F0502020204030204" pitchFamily="34" charset="0"/>
                <a:cs typeface="Arial" panose="020B0604020202020204" pitchFamily="34" charset="0"/>
              </a:rPr>
              <a:t>rd</a:t>
            </a:r>
            <a:r>
              <a:rPr lang="en-GB" sz="1500" dirty="0">
                <a:latin typeface="Arial" panose="020B0604020202020204" pitchFamily="34" charset="0"/>
                <a:ea typeface="Calibri" panose="020F0502020204030204" pitchFamily="34" charset="0"/>
                <a:cs typeface="Arial" panose="020B0604020202020204" pitchFamily="34" charset="0"/>
              </a:rPr>
              <a:t> party data subject alive or deceased?  Deceased individual are not covered by data protection law, but that still doesn’t mean that their data should be shared with anyone who asks, because there may be family who need to be protected.</a:t>
            </a:r>
          </a:p>
          <a:p>
            <a:pPr marL="800100" lvl="1" indent="-342900">
              <a:buFont typeface="Symbol" panose="05050102010706020507" pitchFamily="18" charset="2"/>
              <a:buChar char=""/>
            </a:pPr>
            <a:endParaRPr lang="en-GB" sz="1400" dirty="0">
              <a:latin typeface="Calibri" panose="020F0502020204030204" pitchFamily="34" charset="0"/>
              <a:ea typeface="Calibri" panose="020F0502020204030204" pitchFamily="34" charset="0"/>
            </a:endParaRPr>
          </a:p>
          <a:p>
            <a:pPr marL="800100" lvl="1" indent="-342900">
              <a:buFont typeface="Symbol" panose="05050102010706020507" pitchFamily="18" charset="2"/>
              <a:buChar char=""/>
            </a:pPr>
            <a:endParaRPr lang="en-GB" sz="1400" dirty="0">
              <a:latin typeface="Calibri" panose="020F0502020204030204" pitchFamily="34" charset="0"/>
              <a:ea typeface="Calibri" panose="020F0502020204030204" pitchFamily="34" charset="0"/>
            </a:endParaRPr>
          </a:p>
          <a:p>
            <a:pPr marL="800100" lvl="1" indent="-342900">
              <a:buFont typeface="Symbol" panose="05050102010706020507" pitchFamily="18" charset="2"/>
              <a:buChar char=""/>
            </a:pPr>
            <a:endParaRPr lang="en-GB" sz="1400" dirty="0">
              <a:latin typeface="Calibri" panose="020F0502020204030204" pitchFamily="34" charset="0"/>
              <a:ea typeface="Calibri" panose="020F0502020204030204" pitchFamily="34" charset="0"/>
            </a:endParaRPr>
          </a:p>
        </p:txBody>
      </p:sp>
      <p:cxnSp>
        <p:nvCxnSpPr>
          <p:cNvPr id="6" name="Straight Connector 5"/>
          <p:cNvCxnSpPr>
            <a:cxnSpLocks/>
          </p:cNvCxnSpPr>
          <p:nvPr/>
        </p:nvCxnSpPr>
        <p:spPr>
          <a:xfrm>
            <a:off x="364042" y="6604932"/>
            <a:ext cx="11276564" cy="0"/>
          </a:xfrm>
          <a:prstGeom prst="line">
            <a:avLst/>
          </a:prstGeom>
          <a:ln w="34925">
            <a:solidFill>
              <a:srgbClr val="A783BB"/>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31E3DF9B-DB59-4BA0-BA08-A884AB1335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813" y="178139"/>
            <a:ext cx="1800000" cy="727000"/>
          </a:xfrm>
          <a:prstGeom prst="rect">
            <a:avLst/>
          </a:prstGeom>
        </p:spPr>
      </p:pic>
    </p:spTree>
    <p:extLst>
      <p:ext uri="{BB962C8B-B14F-4D97-AF65-F5344CB8AC3E}">
        <p14:creationId xmlns:p14="http://schemas.microsoft.com/office/powerpoint/2010/main" val="32801304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262C6-E545-4CAA-8934-3CC8E80A57A8}"/>
              </a:ext>
            </a:extLst>
          </p:cNvPr>
          <p:cNvSpPr>
            <a:spLocks noGrp="1"/>
          </p:cNvSpPr>
          <p:nvPr>
            <p:ph type="title"/>
          </p:nvPr>
        </p:nvSpPr>
        <p:spPr>
          <a:xfrm>
            <a:off x="2253762" y="365125"/>
            <a:ext cx="7962900" cy="1325563"/>
          </a:xfrm>
        </p:spPr>
        <p:txBody>
          <a:bodyPr/>
          <a:lstStyle/>
          <a:p>
            <a:r>
              <a:rPr lang="en-GB" dirty="0">
                <a:solidFill>
                  <a:srgbClr val="281E6B"/>
                </a:solidFill>
                <a:latin typeface="Arial" panose="020B0604020202020204" pitchFamily="34" charset="0"/>
                <a:cs typeface="Arial" panose="020B0604020202020204" pitchFamily="34" charset="0"/>
              </a:rPr>
              <a:t>How to prevent data breaches</a:t>
            </a:r>
            <a:br>
              <a:rPr lang="en-GB" sz="3200" dirty="0">
                <a:solidFill>
                  <a:srgbClr val="281E6B"/>
                </a:solidFill>
                <a:latin typeface="Arial" panose="020B0604020202020204" pitchFamily="34" charset="0"/>
                <a:cs typeface="Arial" panose="020B0604020202020204" pitchFamily="34" charset="0"/>
              </a:rPr>
            </a:br>
            <a:endParaRPr lang="en-GB" dirty="0"/>
          </a:p>
        </p:txBody>
      </p:sp>
      <p:sp>
        <p:nvSpPr>
          <p:cNvPr id="3" name="Content Placeholder 2"/>
          <p:cNvSpPr>
            <a:spLocks noGrp="1"/>
          </p:cNvSpPr>
          <p:nvPr>
            <p:ph idx="1"/>
          </p:nvPr>
        </p:nvSpPr>
        <p:spPr>
          <a:xfrm>
            <a:off x="838200" y="1253331"/>
            <a:ext cx="10515600" cy="4351338"/>
          </a:xfrm>
        </p:spPr>
        <p:txBody>
          <a:bodyPr>
            <a:normAutofit lnSpcReduction="10000"/>
          </a:bodyPr>
          <a:lstStyle/>
          <a:p>
            <a:pPr marL="342900" indent="-342900">
              <a:buFont typeface="Symbol" panose="05050102010706020507" pitchFamily="18" charset="2"/>
              <a:buChar char=""/>
            </a:pPr>
            <a:r>
              <a:rPr lang="en-GB" sz="1600" dirty="0">
                <a:latin typeface="Arial" panose="020B0604020202020204" pitchFamily="34" charset="0"/>
                <a:ea typeface="Calibri" panose="020F0502020204030204" pitchFamily="34" charset="0"/>
                <a:cs typeface="Arial" panose="020B0604020202020204" pitchFamily="34" charset="0"/>
              </a:rPr>
              <a:t>Be careful about giving away information unintentionally in order to be helpful/supportive</a:t>
            </a:r>
          </a:p>
          <a:p>
            <a:pPr marL="800100" lvl="1" indent="-342900">
              <a:buFont typeface="Symbol" panose="05050102010706020507" pitchFamily="18" charset="2"/>
              <a:buChar char=""/>
            </a:pPr>
            <a:r>
              <a:rPr lang="en-GB" sz="1600" dirty="0">
                <a:latin typeface="Arial" panose="020B0604020202020204" pitchFamily="34" charset="0"/>
                <a:ea typeface="Calibri" panose="020F0502020204030204" pitchFamily="34" charset="0"/>
                <a:cs typeface="Arial" panose="020B0604020202020204" pitchFamily="34" charset="0"/>
              </a:rPr>
              <a:t>Think about what is being asked – does the person need information about the investigation, core group process etc – and can you give them that without revealing 3</a:t>
            </a:r>
            <a:r>
              <a:rPr lang="en-GB" sz="1600" baseline="30000" dirty="0">
                <a:latin typeface="Arial" panose="020B0604020202020204" pitchFamily="34" charset="0"/>
                <a:ea typeface="Calibri" panose="020F0502020204030204" pitchFamily="34" charset="0"/>
                <a:cs typeface="Arial" panose="020B0604020202020204" pitchFamily="34" charset="0"/>
              </a:rPr>
              <a:t>rd</a:t>
            </a:r>
            <a:r>
              <a:rPr lang="en-GB" sz="1600" dirty="0">
                <a:latin typeface="Arial" panose="020B0604020202020204" pitchFamily="34" charset="0"/>
                <a:ea typeface="Calibri" panose="020F0502020204030204" pitchFamily="34" charset="0"/>
                <a:cs typeface="Arial" panose="020B0604020202020204" pitchFamily="34" charset="0"/>
              </a:rPr>
              <a:t> party data?</a:t>
            </a:r>
          </a:p>
          <a:p>
            <a:pPr marL="800100" lvl="1" indent="-342900">
              <a:buFont typeface="Symbol" panose="05050102010706020507" pitchFamily="18" charset="2"/>
              <a:buChar char=""/>
            </a:pPr>
            <a:r>
              <a:rPr lang="en-GB" sz="1600" dirty="0">
                <a:latin typeface="Arial" panose="020B0604020202020204" pitchFamily="34" charset="0"/>
                <a:ea typeface="Calibri" panose="020F0502020204030204" pitchFamily="34" charset="0"/>
                <a:cs typeface="Arial" panose="020B0604020202020204" pitchFamily="34" charset="0"/>
              </a:rPr>
              <a:t>Don’t just let them know what is being considered/what is known about 3</a:t>
            </a:r>
            <a:r>
              <a:rPr lang="en-GB" sz="1600" baseline="30000" dirty="0">
                <a:latin typeface="Arial" panose="020B0604020202020204" pitchFamily="34" charset="0"/>
                <a:ea typeface="Calibri" panose="020F0502020204030204" pitchFamily="34" charset="0"/>
                <a:cs typeface="Arial" panose="020B0604020202020204" pitchFamily="34" charset="0"/>
              </a:rPr>
              <a:t>rd</a:t>
            </a:r>
            <a:r>
              <a:rPr lang="en-GB" sz="1600" dirty="0">
                <a:latin typeface="Arial" panose="020B0604020202020204" pitchFamily="34" charset="0"/>
                <a:ea typeface="Calibri" panose="020F0502020204030204" pitchFamily="34" charset="0"/>
                <a:cs typeface="Arial" panose="020B0604020202020204" pitchFamily="34" charset="0"/>
              </a:rPr>
              <a:t> parties if this isn’t relevant to what they really want to know.</a:t>
            </a:r>
          </a:p>
          <a:p>
            <a:pPr marL="800100" lvl="1" indent="-342900">
              <a:buFont typeface="Symbol" panose="05050102010706020507" pitchFamily="18" charset="2"/>
              <a:buChar char=""/>
            </a:pPr>
            <a:r>
              <a:rPr lang="en-GB" sz="1600" dirty="0">
                <a:latin typeface="Arial" panose="020B0604020202020204" pitchFamily="34" charset="0"/>
                <a:ea typeface="Calibri" panose="020F0502020204030204" pitchFamily="34" charset="0"/>
                <a:cs typeface="Arial" panose="020B0604020202020204" pitchFamily="34" charset="0"/>
              </a:rPr>
              <a:t>Don’t reveal data where you have a duty of confidentiality i.e. an i</a:t>
            </a:r>
            <a:r>
              <a:rPr lang="en-GB" sz="1600" b="0" i="0" dirty="0">
                <a:solidFill>
                  <a:srgbClr val="000000"/>
                </a:solidFill>
                <a:effectLst/>
                <a:latin typeface="Arial" panose="020B0604020202020204" pitchFamily="34" charset="0"/>
                <a:cs typeface="Arial" panose="020B0604020202020204" pitchFamily="34" charset="0"/>
              </a:rPr>
              <a:t>ndividual has disclosed genuinely ‘confidential’ information (i.e. information that is not generally available to the public) to you, with the expectation that it remains confidential. If the information is widely available elsewhere (and so does not have the 'necessary quality of confidence'), or there are other factors, such as the public interest, which mean that an obligation of confidence does not apply, then you can consider disclosing it – but you must be able to justify this if the 3</a:t>
            </a:r>
            <a:r>
              <a:rPr lang="en-GB" sz="1600" b="0" i="0" baseline="30000" dirty="0">
                <a:solidFill>
                  <a:srgbClr val="000000"/>
                </a:solidFill>
                <a:effectLst/>
                <a:latin typeface="Arial" panose="020B0604020202020204" pitchFamily="34" charset="0"/>
                <a:cs typeface="Arial" panose="020B0604020202020204" pitchFamily="34" charset="0"/>
              </a:rPr>
              <a:t>rd</a:t>
            </a:r>
            <a:r>
              <a:rPr lang="en-GB" sz="1600" b="0" i="0" dirty="0">
                <a:solidFill>
                  <a:srgbClr val="000000"/>
                </a:solidFill>
                <a:effectLst/>
                <a:latin typeface="Arial" panose="020B0604020202020204" pitchFamily="34" charset="0"/>
                <a:cs typeface="Arial" panose="020B0604020202020204" pitchFamily="34" charset="0"/>
              </a:rPr>
              <a:t> party is not told and later objects.</a:t>
            </a:r>
          </a:p>
          <a:p>
            <a:pPr marL="800100" lvl="1" indent="-342900">
              <a:buFont typeface="Symbol" panose="05050102010706020507" pitchFamily="18" charset="2"/>
              <a:buChar char=""/>
            </a:pPr>
            <a:r>
              <a:rPr lang="en-GB" sz="1600" dirty="0">
                <a:latin typeface="Arial" panose="020B0604020202020204" pitchFamily="34" charset="0"/>
                <a:ea typeface="Calibri" panose="020F0502020204030204" pitchFamily="34" charset="0"/>
                <a:cs typeface="Arial" panose="020B0604020202020204" pitchFamily="34" charset="0"/>
              </a:rPr>
              <a:t>Ask yourself if the person is entitled to have the information – would the DPO ask you “what was your lawful basis for disclosing this”.</a:t>
            </a:r>
          </a:p>
          <a:p>
            <a:pPr marL="342900" indent="-342900">
              <a:buFont typeface="Symbol" panose="05050102010706020507" pitchFamily="18" charset="2"/>
              <a:buChar char=""/>
            </a:pPr>
            <a:r>
              <a:rPr lang="en-GB" sz="2000" dirty="0">
                <a:latin typeface="Arial" panose="020B0604020202020204" pitchFamily="34" charset="0"/>
                <a:ea typeface="Calibri" panose="020F0502020204030204" pitchFamily="34" charset="0"/>
                <a:cs typeface="Arial" panose="020B0604020202020204" pitchFamily="34" charset="0"/>
              </a:rPr>
              <a:t>Don’t over disclose because you are worried about saying no.</a:t>
            </a:r>
          </a:p>
          <a:p>
            <a:pPr marL="800100" lvl="1" indent="-342900">
              <a:buFont typeface="Symbol" panose="05050102010706020507" pitchFamily="18" charset="2"/>
              <a:buChar char=""/>
            </a:pPr>
            <a:r>
              <a:rPr lang="en-GB" sz="1600" dirty="0">
                <a:latin typeface="Arial" panose="020B0604020202020204" pitchFamily="34" charset="0"/>
                <a:ea typeface="Calibri" panose="020F0502020204030204" pitchFamily="34" charset="0"/>
                <a:cs typeface="Arial" panose="020B0604020202020204" pitchFamily="34" charset="0"/>
              </a:rPr>
              <a:t>You can always tell the person you will check to see if the information is disclosable if you aren’t certain, otherwise say no</a:t>
            </a:r>
            <a:r>
              <a:rPr lang="en-GB" sz="1600">
                <a:latin typeface="Arial" panose="020B0604020202020204" pitchFamily="34" charset="0"/>
                <a:ea typeface="Calibri" panose="020F0502020204030204" pitchFamily="34" charset="0"/>
                <a:cs typeface="Arial" panose="020B0604020202020204" pitchFamily="34" charset="0"/>
              </a:rPr>
              <a:t>. </a:t>
            </a:r>
          </a:p>
          <a:p>
            <a:pPr marL="800100" lvl="1" indent="-342900">
              <a:buFont typeface="Symbol" panose="05050102010706020507" pitchFamily="18" charset="2"/>
              <a:buChar char=""/>
            </a:pPr>
            <a:r>
              <a:rPr lang="en-GB" sz="1600">
                <a:latin typeface="Arial" panose="020B0604020202020204" pitchFamily="34" charset="0"/>
                <a:ea typeface="Calibri" panose="020F0502020204030204" pitchFamily="34" charset="0"/>
                <a:cs typeface="Arial" panose="020B0604020202020204" pitchFamily="34" charset="0"/>
              </a:rPr>
              <a:t>Remember </a:t>
            </a:r>
            <a:r>
              <a:rPr lang="en-GB" sz="1600" dirty="0">
                <a:latin typeface="Arial" panose="020B0604020202020204" pitchFamily="34" charset="0"/>
                <a:ea typeface="Calibri" panose="020F0502020204030204" pitchFamily="34" charset="0"/>
                <a:cs typeface="Arial" panose="020B0604020202020204" pitchFamily="34" charset="0"/>
              </a:rPr>
              <a:t>that data breaches can cause serious harm to the data subjects and the NCIs, so if in doubt about disclosing, ask!</a:t>
            </a:r>
          </a:p>
          <a:p>
            <a:pPr marL="800100" lvl="1" indent="-342900">
              <a:buFont typeface="Symbol" panose="05050102010706020507" pitchFamily="18" charset="2"/>
              <a:buChar char=""/>
            </a:pPr>
            <a:endParaRPr lang="en-GB" sz="1600" dirty="0">
              <a:latin typeface="Arial" panose="020B0604020202020204" pitchFamily="34" charset="0"/>
              <a:ea typeface="Calibri" panose="020F0502020204030204" pitchFamily="34" charset="0"/>
              <a:cs typeface="Arial" panose="020B0604020202020204" pitchFamily="34" charset="0"/>
            </a:endParaRPr>
          </a:p>
        </p:txBody>
      </p:sp>
      <p:cxnSp>
        <p:nvCxnSpPr>
          <p:cNvPr id="6" name="Straight Connector 5"/>
          <p:cNvCxnSpPr>
            <a:cxnSpLocks/>
          </p:cNvCxnSpPr>
          <p:nvPr/>
        </p:nvCxnSpPr>
        <p:spPr>
          <a:xfrm>
            <a:off x="364042" y="6604932"/>
            <a:ext cx="11276564" cy="0"/>
          </a:xfrm>
          <a:prstGeom prst="line">
            <a:avLst/>
          </a:prstGeom>
          <a:ln w="34925">
            <a:solidFill>
              <a:srgbClr val="A783BB"/>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31E3DF9B-DB59-4BA0-BA08-A884AB1335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813" y="178139"/>
            <a:ext cx="1800000" cy="727000"/>
          </a:xfrm>
          <a:prstGeom prst="rect">
            <a:avLst/>
          </a:prstGeom>
        </p:spPr>
      </p:pic>
    </p:spTree>
    <p:extLst>
      <p:ext uri="{BB962C8B-B14F-4D97-AF65-F5344CB8AC3E}">
        <p14:creationId xmlns:p14="http://schemas.microsoft.com/office/powerpoint/2010/main" val="490273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95FA67B-396C-4BEF-8E77-853F30CE67B0}"/>
              </a:ext>
            </a:extLst>
          </p:cNvPr>
          <p:cNvSpPr>
            <a:spLocks noGrp="1"/>
          </p:cNvSpPr>
          <p:nvPr>
            <p:ph type="title"/>
          </p:nvPr>
        </p:nvSpPr>
        <p:spPr>
          <a:xfrm>
            <a:off x="2271346" y="523735"/>
            <a:ext cx="8578362" cy="762807"/>
          </a:xfrm>
        </p:spPr>
        <p:txBody>
          <a:bodyPr>
            <a:normAutofit fontScale="90000"/>
          </a:bodyPr>
          <a:lstStyle/>
          <a:p>
            <a:r>
              <a:rPr lang="en-GB" dirty="0">
                <a:solidFill>
                  <a:srgbClr val="281E6B"/>
                </a:solidFill>
                <a:latin typeface="Arial" panose="020B0604020202020204" pitchFamily="34" charset="0"/>
                <a:cs typeface="Arial" panose="020B0604020202020204" pitchFamily="34" charset="0"/>
              </a:rPr>
              <a:t>What do if you identify a breach</a:t>
            </a:r>
            <a:br>
              <a:rPr lang="en-GB" sz="3200" dirty="0">
                <a:solidFill>
                  <a:srgbClr val="281E6B"/>
                </a:solidFill>
                <a:latin typeface="Arial" panose="020B0604020202020204" pitchFamily="34" charset="0"/>
                <a:cs typeface="Arial" panose="020B0604020202020204" pitchFamily="34" charset="0"/>
              </a:rPr>
            </a:br>
            <a:endParaRPr lang="en-GB" dirty="0"/>
          </a:p>
        </p:txBody>
      </p:sp>
      <p:cxnSp>
        <p:nvCxnSpPr>
          <p:cNvPr id="6" name="Straight Connector 5"/>
          <p:cNvCxnSpPr>
            <a:cxnSpLocks/>
          </p:cNvCxnSpPr>
          <p:nvPr/>
        </p:nvCxnSpPr>
        <p:spPr>
          <a:xfrm>
            <a:off x="364042" y="6604932"/>
            <a:ext cx="11276564" cy="0"/>
          </a:xfrm>
          <a:prstGeom prst="line">
            <a:avLst/>
          </a:prstGeom>
          <a:ln w="34925">
            <a:solidFill>
              <a:srgbClr val="A783BB"/>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31E3DF9B-DB59-4BA0-BA08-A884AB1335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813" y="178139"/>
            <a:ext cx="1800000" cy="727000"/>
          </a:xfrm>
          <a:prstGeom prst="rect">
            <a:avLst/>
          </a:prstGeom>
        </p:spPr>
      </p:pic>
      <p:sp>
        <p:nvSpPr>
          <p:cNvPr id="7" name="TextBox 6">
            <a:extLst>
              <a:ext uri="{FF2B5EF4-FFF2-40B4-BE49-F238E27FC236}">
                <a16:creationId xmlns:a16="http://schemas.microsoft.com/office/drawing/2014/main" id="{574FB5D5-4C4D-4C94-8B84-AE9B65D35B54}"/>
              </a:ext>
            </a:extLst>
          </p:cNvPr>
          <p:cNvSpPr txBox="1"/>
          <p:nvPr/>
        </p:nvSpPr>
        <p:spPr>
          <a:xfrm>
            <a:off x="616237" y="1497347"/>
            <a:ext cx="10772174" cy="4344779"/>
          </a:xfrm>
          <a:prstGeom prst="rect">
            <a:avLst/>
          </a:prstGeom>
          <a:noFill/>
        </p:spPr>
        <p:txBody>
          <a:bodyPr wrap="square">
            <a:spAutoFit/>
          </a:bodyPr>
          <a:lstStyle/>
          <a:p>
            <a:pPr lvl="0"/>
            <a:r>
              <a:rPr lang="en-GB" sz="1600" dirty="0">
                <a:latin typeface="Arial" panose="020B0604020202020204" pitchFamily="34" charset="0"/>
                <a:ea typeface="Calibri" panose="020F0502020204030204" pitchFamily="34" charset="0"/>
                <a:cs typeface="Arial" panose="020B0604020202020204" pitchFamily="34" charset="0"/>
              </a:rPr>
              <a:t>Treat a potential (near miss) and an actual breach the same way:</a:t>
            </a:r>
          </a:p>
          <a:p>
            <a:pPr marL="342900" lvl="0" indent="-342900" rtl="0">
              <a:lnSpc>
                <a:spcPct val="115000"/>
              </a:lnSpc>
              <a:spcBef>
                <a:spcPts val="720"/>
              </a:spcBef>
              <a:spcAft>
                <a:spcPts val="720"/>
              </a:spcAft>
              <a:buFont typeface="+mj-lt"/>
              <a:buAutoNum type="arabicPeriod"/>
            </a:pPr>
            <a:r>
              <a:rPr lang="en-GB" sz="1600" dirty="0">
                <a:effectLst/>
                <a:latin typeface="Arial" panose="020B0604020202020204" pitchFamily="34" charset="0"/>
                <a:ea typeface="MS Mincho" panose="02020609040205080304" pitchFamily="49" charset="-128"/>
                <a:cs typeface="Arial" panose="020B0604020202020204" pitchFamily="34" charset="0"/>
              </a:rPr>
              <a:t>Report it as soon as practicable to your line manager and the Information Governance Officer/Data Protection Officer (DPO) and/or IT Service desk (for technical security incidents).</a:t>
            </a:r>
            <a:endParaRPr lang="en-GB" sz="16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spcBef>
                <a:spcPts val="720"/>
              </a:spcBef>
              <a:spcAft>
                <a:spcPts val="720"/>
              </a:spcAft>
              <a:buFont typeface="+mj-lt"/>
              <a:buAutoNum type="arabicPeriod"/>
            </a:pPr>
            <a:r>
              <a:rPr lang="en-GB" sz="1600" dirty="0">
                <a:latin typeface="Arial" panose="020B0604020202020204" pitchFamily="34" charset="0"/>
                <a:ea typeface="MS Mincho" panose="02020609040205080304" pitchFamily="49" charset="-128"/>
                <a:cs typeface="Arial" panose="020B0604020202020204" pitchFamily="34" charset="0"/>
              </a:rPr>
              <a:t>P</a:t>
            </a:r>
            <a:r>
              <a:rPr lang="en-GB" sz="1600" dirty="0">
                <a:effectLst/>
                <a:latin typeface="Arial" panose="020B0604020202020204" pitchFamily="34" charset="0"/>
                <a:ea typeface="MS Mincho" panose="02020609040205080304" pitchFamily="49" charset="-128"/>
                <a:cs typeface="Arial" panose="020B0604020202020204" pitchFamily="34" charset="0"/>
              </a:rPr>
              <a:t>rompt reporting is a key responsibility as there are legal obligations under the Data Protection Act 2018/GDPR to report certain data breaches to the Information Commissioner’s Office (ICO) within 72 hours.</a:t>
            </a:r>
            <a:endParaRPr lang="en-GB" sz="16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spcBef>
                <a:spcPts val="720"/>
              </a:spcBef>
              <a:spcAft>
                <a:spcPts val="720"/>
              </a:spcAft>
              <a:buFont typeface="+mj-lt"/>
              <a:buAutoNum type="arabicPeriod"/>
            </a:pPr>
            <a:r>
              <a:rPr lang="en-GB" sz="1600" dirty="0">
                <a:effectLst/>
                <a:latin typeface="Arial" panose="020B0604020202020204" pitchFamily="34" charset="0"/>
                <a:ea typeface="MS Mincho" panose="02020609040205080304" pitchFamily="49" charset="-128"/>
                <a:cs typeface="Arial" panose="020B0604020202020204" pitchFamily="34" charset="0"/>
              </a:rPr>
              <a:t>The data breach report must include full and accurate details of the incident, when it occurred, what personal data is affected, and the numbers of people affected.</a:t>
            </a:r>
            <a:endParaRPr lang="en-GB" sz="16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spcBef>
                <a:spcPts val="720"/>
              </a:spcBef>
              <a:spcAft>
                <a:spcPts val="720"/>
              </a:spcAft>
              <a:buFont typeface="+mj-lt"/>
              <a:buAutoNum type="arabicPeriod"/>
            </a:pPr>
            <a:r>
              <a:rPr lang="en-GB" sz="1600" dirty="0">
                <a:effectLst/>
                <a:latin typeface="Arial" panose="020B0604020202020204" pitchFamily="34" charset="0"/>
                <a:ea typeface="MS Mincho" panose="02020609040205080304" pitchFamily="49" charset="-128"/>
                <a:cs typeface="Arial" panose="020B0604020202020204" pitchFamily="34" charset="0"/>
              </a:rPr>
              <a:t>It is not acceptable to assume that someone else will take responsibility for reporting an incident without obtaining their explicit acceptance of that responsibility.</a:t>
            </a:r>
            <a:endParaRPr lang="en-GB" sz="1600" dirty="0">
              <a:latin typeface="Arial" panose="020B0604020202020204" pitchFamily="34" charset="0"/>
              <a:ea typeface="MS Mincho" panose="02020609040205080304" pitchFamily="49" charset="-128"/>
              <a:cs typeface="Arial" panose="020B0604020202020204" pitchFamily="34" charset="0"/>
            </a:endParaRPr>
          </a:p>
          <a:p>
            <a:pPr marL="342900" lvl="0" indent="-342900">
              <a:lnSpc>
                <a:spcPct val="115000"/>
              </a:lnSpc>
              <a:spcBef>
                <a:spcPts val="720"/>
              </a:spcBef>
              <a:spcAft>
                <a:spcPts val="720"/>
              </a:spcAft>
              <a:buFont typeface="+mj-lt"/>
              <a:buAutoNum type="arabicPeriod"/>
            </a:pPr>
            <a:r>
              <a:rPr lang="en-GB" sz="1600" dirty="0">
                <a:effectLst/>
                <a:latin typeface="Arial" panose="020B0604020202020204" pitchFamily="34" charset="0"/>
                <a:ea typeface="MS Mincho" panose="02020609040205080304" pitchFamily="49" charset="-128"/>
                <a:cs typeface="Arial" panose="020B0604020202020204" pitchFamily="34" charset="0"/>
              </a:rPr>
              <a:t>Once a data breach is reported and an investigation begun, it is the responsibility of everyone to co-operate fully and promptly with the investigation.</a:t>
            </a:r>
            <a:endParaRPr lang="en-GB" sz="16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buFont typeface="Symbol" panose="05050102010706020507" pitchFamily="18" charset="2"/>
              <a:buChar char=""/>
            </a:pPr>
            <a:endParaRPr lang="en-GB"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280837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2F314-8A0D-4DA6-8D6C-DBF112C33C38}"/>
              </a:ext>
            </a:extLst>
          </p:cNvPr>
          <p:cNvSpPr>
            <a:spLocks noGrp="1"/>
          </p:cNvSpPr>
          <p:nvPr>
            <p:ph type="title"/>
          </p:nvPr>
        </p:nvSpPr>
        <p:spPr>
          <a:xfrm>
            <a:off x="2244969" y="242357"/>
            <a:ext cx="5606562" cy="1325563"/>
          </a:xfrm>
        </p:spPr>
        <p:txBody>
          <a:bodyPr/>
          <a:lstStyle/>
          <a:p>
            <a:r>
              <a:rPr lang="en-GB" dirty="0">
                <a:solidFill>
                  <a:srgbClr val="281E6B"/>
                </a:solidFill>
                <a:latin typeface="Gill Sans MT" panose="020B0502020104020203" pitchFamily="34" charset="0"/>
                <a:cs typeface="Arial" panose="020B0604020202020204" pitchFamily="34" charset="0"/>
              </a:rPr>
              <a:t>Data breach report</a:t>
            </a:r>
            <a:br>
              <a:rPr lang="en-GB" sz="3200" dirty="0">
                <a:solidFill>
                  <a:srgbClr val="281E6B"/>
                </a:solidFill>
                <a:latin typeface="Gill Sans MT" panose="020B0502020104020203" pitchFamily="34" charset="0"/>
                <a:cs typeface="Arial" panose="020B0604020202020204" pitchFamily="34" charset="0"/>
              </a:rPr>
            </a:br>
            <a:endParaRPr lang="en-GB" dirty="0"/>
          </a:p>
        </p:txBody>
      </p:sp>
      <p:sp>
        <p:nvSpPr>
          <p:cNvPr id="3" name="Content Placeholder 2"/>
          <p:cNvSpPr>
            <a:spLocks noGrp="1"/>
          </p:cNvSpPr>
          <p:nvPr>
            <p:ph idx="1"/>
          </p:nvPr>
        </p:nvSpPr>
        <p:spPr>
          <a:xfrm>
            <a:off x="744524" y="1247976"/>
            <a:ext cx="10515600" cy="4351338"/>
          </a:xfrm>
        </p:spPr>
        <p:txBody>
          <a:bodyPr>
            <a:normAutofit/>
          </a:bodyPr>
          <a:lstStyle/>
          <a:p>
            <a:pPr marL="342900" lvl="0" indent="-342900">
              <a:buFont typeface="+mj-lt"/>
              <a:buAutoNum type="arabicPeriod"/>
            </a:pPr>
            <a:r>
              <a:rPr lang="en-GB" sz="1800" dirty="0">
                <a:effectLst/>
                <a:latin typeface="Arial" panose="020B0604020202020204" pitchFamily="34" charset="0"/>
                <a:ea typeface="Times New Roman" panose="02020603050405020304" pitchFamily="18" charset="0"/>
                <a:cs typeface="Arial" panose="020B0604020202020204" pitchFamily="34" charset="0"/>
              </a:rPr>
              <a:t>When did the breach occur?</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buFont typeface="+mj-lt"/>
              <a:buAutoNum type="arabicPeriod"/>
            </a:pPr>
            <a:r>
              <a:rPr lang="en-GB" sz="1800" dirty="0">
                <a:effectLst/>
                <a:latin typeface="Arial" panose="020B0604020202020204" pitchFamily="34" charset="0"/>
                <a:ea typeface="Times New Roman" panose="02020603050405020304" pitchFamily="18" charset="0"/>
                <a:cs typeface="Arial" panose="020B0604020202020204" pitchFamily="34" charset="0"/>
              </a:rPr>
              <a:t>When did you become aware of it?  </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buFont typeface="+mj-lt"/>
              <a:buAutoNum type="arabicPeriod"/>
            </a:pPr>
            <a:r>
              <a:rPr lang="en-GB" sz="1800" dirty="0">
                <a:effectLst/>
                <a:latin typeface="Arial" panose="020B0604020202020204" pitchFamily="34" charset="0"/>
                <a:ea typeface="Times New Roman" panose="02020603050405020304" pitchFamily="18" charset="0"/>
                <a:cs typeface="Arial" panose="020B0604020202020204" pitchFamily="34" charset="0"/>
              </a:rPr>
              <a:t>How did the breach occur/ what is the source of the breach?</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buFont typeface="+mj-lt"/>
              <a:buAutoNum type="arabicPeriod"/>
            </a:pPr>
            <a:r>
              <a:rPr lang="en-GB" sz="1800" dirty="0">
                <a:effectLst/>
                <a:latin typeface="Arial" panose="020B0604020202020204" pitchFamily="34" charset="0"/>
                <a:ea typeface="Times New Roman" panose="02020603050405020304" pitchFamily="18" charset="0"/>
                <a:cs typeface="Arial" panose="020B0604020202020204" pitchFamily="34" charset="0"/>
              </a:rPr>
              <a:t>What mitigating actions have you taken/ will you take?</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buFont typeface="+mj-lt"/>
              <a:buAutoNum type="arabicPeriod"/>
            </a:pPr>
            <a:r>
              <a:rPr lang="en-GB" sz="1800" dirty="0">
                <a:effectLst/>
                <a:latin typeface="Arial" panose="020B0604020202020204" pitchFamily="34" charset="0"/>
                <a:ea typeface="Times New Roman" panose="02020603050405020304" pitchFamily="18" charset="0"/>
                <a:cs typeface="Arial" panose="020B0604020202020204" pitchFamily="34" charset="0"/>
              </a:rPr>
              <a:t>How many data subjects are affected?</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buFont typeface="+mj-lt"/>
              <a:buAutoNum type="arabicPeriod"/>
            </a:pPr>
            <a:r>
              <a:rPr lang="en-GB" sz="1800" dirty="0">
                <a:effectLst/>
                <a:latin typeface="Arial" panose="020B0604020202020204" pitchFamily="34" charset="0"/>
                <a:ea typeface="Times New Roman" panose="02020603050405020304" pitchFamily="18" charset="0"/>
                <a:cs typeface="Arial" panose="020B0604020202020204" pitchFamily="34" charset="0"/>
              </a:rPr>
              <a:t>How many records were included?</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buFont typeface="+mj-lt"/>
              <a:buAutoNum type="arabicPeriod"/>
            </a:pPr>
            <a:r>
              <a:rPr lang="en-GB" sz="1800" dirty="0">
                <a:effectLst/>
                <a:latin typeface="Arial" panose="020B0604020202020204" pitchFamily="34" charset="0"/>
                <a:ea typeface="Times New Roman" panose="02020603050405020304" pitchFamily="18" charset="0"/>
                <a:cs typeface="Arial" panose="020B0604020202020204" pitchFamily="34" charset="0"/>
              </a:rPr>
              <a:t>What is the potential impact on data subjects?</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buFont typeface="+mj-lt"/>
              <a:buAutoNum type="arabicPeriod"/>
            </a:pPr>
            <a:r>
              <a:rPr lang="en-GB" sz="1800" dirty="0">
                <a:effectLst/>
                <a:latin typeface="Arial" panose="020B0604020202020204" pitchFamily="34" charset="0"/>
                <a:ea typeface="Times New Roman" panose="02020603050405020304" pitchFamily="18" charset="0"/>
                <a:cs typeface="Arial" panose="020B0604020202020204" pitchFamily="34" charset="0"/>
              </a:rPr>
              <a:t>Who is responsible for the breach?</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buFont typeface="+mj-lt"/>
              <a:buAutoNum type="arabicPeriod"/>
            </a:pPr>
            <a:r>
              <a:rPr lang="en-GB" sz="1800" dirty="0">
                <a:effectLst/>
                <a:latin typeface="Arial" panose="020B0604020202020204" pitchFamily="34" charset="0"/>
                <a:ea typeface="Times New Roman" panose="02020603050405020304" pitchFamily="18" charset="0"/>
                <a:cs typeface="Arial" panose="020B0604020202020204" pitchFamily="34" charset="0"/>
              </a:rPr>
              <a:t>Has that person completed GPDR training in the last year?</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buFont typeface="+mj-lt"/>
              <a:buAutoNum type="arabicPeriod"/>
            </a:pPr>
            <a:r>
              <a:rPr lang="en-GB" sz="1800" dirty="0">
                <a:effectLst/>
                <a:latin typeface="Arial" panose="020B0604020202020204" pitchFamily="34" charset="0"/>
                <a:ea typeface="Times New Roman" panose="02020603050405020304" pitchFamily="18" charset="0"/>
                <a:cs typeface="Arial" panose="020B0604020202020204" pitchFamily="34" charset="0"/>
              </a:rPr>
              <a:t>What changes will you make to ensure this does not happen again?</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buFont typeface="+mj-lt"/>
              <a:buAutoNum type="arabicPeriod"/>
            </a:pPr>
            <a:r>
              <a:rPr lang="en-GB" sz="1800" dirty="0">
                <a:effectLst/>
                <a:latin typeface="Arial" panose="020B0604020202020204" pitchFamily="34" charset="0"/>
                <a:ea typeface="Times New Roman" panose="02020603050405020304" pitchFamily="18" charset="0"/>
                <a:cs typeface="Arial" panose="020B0604020202020204" pitchFamily="34" charset="0"/>
              </a:rPr>
              <a:t>What lessons have you learned?</a:t>
            </a:r>
            <a:endParaRPr lang="en-GB" sz="1800" dirty="0">
              <a:effectLst/>
              <a:latin typeface="Arial" panose="020B0604020202020204" pitchFamily="34" charset="0"/>
              <a:ea typeface="Calibri" panose="020F0502020204030204" pitchFamily="34" charset="0"/>
              <a:cs typeface="Arial" panose="020B0604020202020204" pitchFamily="34" charset="0"/>
            </a:endParaRPr>
          </a:p>
        </p:txBody>
      </p:sp>
      <p:cxnSp>
        <p:nvCxnSpPr>
          <p:cNvPr id="6" name="Straight Connector 5"/>
          <p:cNvCxnSpPr>
            <a:cxnSpLocks/>
          </p:cNvCxnSpPr>
          <p:nvPr/>
        </p:nvCxnSpPr>
        <p:spPr>
          <a:xfrm>
            <a:off x="364042" y="6604932"/>
            <a:ext cx="11276564" cy="0"/>
          </a:xfrm>
          <a:prstGeom prst="line">
            <a:avLst/>
          </a:prstGeom>
          <a:ln w="34925">
            <a:solidFill>
              <a:srgbClr val="A783BB"/>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31E3DF9B-DB59-4BA0-BA08-A884AB1335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813" y="178139"/>
            <a:ext cx="1800000" cy="727000"/>
          </a:xfrm>
          <a:prstGeom prst="rect">
            <a:avLst/>
          </a:prstGeom>
        </p:spPr>
      </p:pic>
    </p:spTree>
    <p:extLst>
      <p:ext uri="{BB962C8B-B14F-4D97-AF65-F5344CB8AC3E}">
        <p14:creationId xmlns:p14="http://schemas.microsoft.com/office/powerpoint/2010/main" val="19175071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template_NCIs" id="{6BF5DAEF-6CCA-461B-AA89-9ADDCD2000FE}" vid="{8F1719F5-011B-4B3A-ACE5-E7136228C94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PowerPoint_template_NCIs</Template>
  <TotalTime>0</TotalTime>
  <Words>1542</Words>
  <Application>Microsoft Office PowerPoint</Application>
  <PresentationFormat>Widescreen</PresentationFormat>
  <Paragraphs>95</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Gill Sans MT</vt:lpstr>
      <vt:lpstr>Symbol</vt:lpstr>
      <vt:lpstr>Office Theme</vt:lpstr>
      <vt:lpstr>PowerPoint Presentation</vt:lpstr>
      <vt:lpstr>PowerPoint Presentation</vt:lpstr>
      <vt:lpstr>Handling personal data 1 </vt:lpstr>
      <vt:lpstr>Handling personal data 2</vt:lpstr>
      <vt:lpstr>Data breach </vt:lpstr>
      <vt:lpstr>How to prevent data breaches </vt:lpstr>
      <vt:lpstr>How to prevent data breaches </vt:lpstr>
      <vt:lpstr>What do if you identify a breach </vt:lpstr>
      <vt:lpstr>Data breach report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Madi McAllister</dc:creator>
  <cp:lastModifiedBy>Madi McAllister</cp:lastModifiedBy>
  <cp:revision>16</cp:revision>
  <cp:lastPrinted>2017-06-12T06:35:38Z</cp:lastPrinted>
  <dcterms:created xsi:type="dcterms:W3CDTF">2021-05-26T14:21:26Z</dcterms:created>
  <dcterms:modified xsi:type="dcterms:W3CDTF">2021-06-04T09:30:56Z</dcterms:modified>
</cp:coreProperties>
</file>