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30" r:id="rId5"/>
  </p:sldMasterIdLst>
  <p:notesMasterIdLst>
    <p:notesMasterId r:id="rId18"/>
  </p:notesMasterIdLst>
  <p:handoutMasterIdLst>
    <p:handoutMasterId r:id="rId19"/>
  </p:handoutMasterIdLst>
  <p:sldIdLst>
    <p:sldId id="265" r:id="rId6"/>
    <p:sldId id="1227" r:id="rId7"/>
    <p:sldId id="1245" r:id="rId8"/>
    <p:sldId id="1246" r:id="rId9"/>
    <p:sldId id="1243" r:id="rId10"/>
    <p:sldId id="1247" r:id="rId11"/>
    <p:sldId id="1249" r:id="rId12"/>
    <p:sldId id="1242" r:id="rId13"/>
    <p:sldId id="1248" r:id="rId14"/>
    <p:sldId id="1237" r:id="rId15"/>
    <p:sldId id="1252" r:id="rId16"/>
    <p:sldId id="1251" r:id="rId17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Leitch" initials="AL" lastIdx="31" clrIdx="0">
    <p:extLst>
      <p:ext uri="{19B8F6BF-5375-455C-9EA6-DF929625EA0E}">
        <p15:presenceInfo xmlns:p15="http://schemas.microsoft.com/office/powerpoint/2012/main" userId="S::Ann.Leitch@cofesuffolk.org::5840a1e8-05e5-4ec0-bf3e-b9f468412b2d" providerId="AD"/>
      </p:ext>
    </p:extLst>
  </p:cmAuthor>
  <p:cmAuthor id="2" name="Lucy De Las Casas" initials="LDLC" lastIdx="35" clrIdx="1">
    <p:extLst>
      <p:ext uri="{19B8F6BF-5375-455C-9EA6-DF929625EA0E}">
        <p15:presenceInfo xmlns:p15="http://schemas.microsoft.com/office/powerpoint/2012/main" userId="S::lucy.delascasas@cofesuffolk.org::40146ea6-a6fb-4be8-acfc-f8082bf1bdff" providerId="AD"/>
      </p:ext>
    </p:extLst>
  </p:cmAuthor>
  <p:cmAuthor id="3" name="Daniel Caffrey" initials="DC" lastIdx="0" clrIdx="2">
    <p:extLst>
      <p:ext uri="{19B8F6BF-5375-455C-9EA6-DF929625EA0E}">
        <p15:presenceInfo xmlns:p15="http://schemas.microsoft.com/office/powerpoint/2012/main" userId="S-1-5-21-421676198-866137298-1691616715-9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A75"/>
    <a:srgbClr val="17375E"/>
    <a:srgbClr val="A1C064"/>
    <a:srgbClr val="0ABBBD"/>
    <a:srgbClr val="02B1D4"/>
    <a:srgbClr val="4CB2C9"/>
    <a:srgbClr val="00838A"/>
    <a:srgbClr val="008080"/>
    <a:srgbClr val="FFE552"/>
    <a:srgbClr val="C9B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7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Gardiner" userId="42e0572e-7526-4f8c-bbd1-d104db83cac9" providerId="ADAL" clId="{7AD10A93-2120-4662-905E-5EA803F55FF9}"/>
    <pc:docChg chg="modSld">
      <pc:chgData name="Gemma Gardiner" userId="42e0572e-7526-4f8c-bbd1-d104db83cac9" providerId="ADAL" clId="{7AD10A93-2120-4662-905E-5EA803F55FF9}" dt="2024-10-28T11:28:03.047" v="5" actId="1076"/>
      <pc:docMkLst>
        <pc:docMk/>
      </pc:docMkLst>
      <pc:sldChg chg="modSp">
        <pc:chgData name="Gemma Gardiner" userId="42e0572e-7526-4f8c-bbd1-d104db83cac9" providerId="ADAL" clId="{7AD10A93-2120-4662-905E-5EA803F55FF9}" dt="2024-10-28T11:27:38.325" v="3" actId="1076"/>
        <pc:sldMkLst>
          <pc:docMk/>
          <pc:sldMk cId="514030899" sldId="1243"/>
        </pc:sldMkLst>
        <pc:spChg chg="mod">
          <ac:chgData name="Gemma Gardiner" userId="42e0572e-7526-4f8c-bbd1-d104db83cac9" providerId="ADAL" clId="{7AD10A93-2120-4662-905E-5EA803F55FF9}" dt="2024-10-28T11:27:38.325" v="3" actId="1076"/>
          <ac:spMkLst>
            <pc:docMk/>
            <pc:sldMk cId="514030899" sldId="1243"/>
            <ac:spMk id="3" creationId="{6DE03D7C-E638-470C-A2D6-3FD796F85518}"/>
          </ac:spMkLst>
        </pc:spChg>
      </pc:sldChg>
      <pc:sldChg chg="modSp">
        <pc:chgData name="Gemma Gardiner" userId="42e0572e-7526-4f8c-bbd1-d104db83cac9" providerId="ADAL" clId="{7AD10A93-2120-4662-905E-5EA803F55FF9}" dt="2024-10-28T11:27:25.129" v="2" actId="20577"/>
        <pc:sldMkLst>
          <pc:docMk/>
          <pc:sldMk cId="408936113" sldId="1246"/>
        </pc:sldMkLst>
        <pc:spChg chg="mod">
          <ac:chgData name="Gemma Gardiner" userId="42e0572e-7526-4f8c-bbd1-d104db83cac9" providerId="ADAL" clId="{7AD10A93-2120-4662-905E-5EA803F55FF9}" dt="2024-10-28T11:27:25.129" v="2" actId="20577"/>
          <ac:spMkLst>
            <pc:docMk/>
            <pc:sldMk cId="408936113" sldId="1246"/>
            <ac:spMk id="2" creationId="{FCFBED25-5F2A-48C8-B0FB-237D77896FB6}"/>
          </ac:spMkLst>
        </pc:spChg>
      </pc:sldChg>
      <pc:sldChg chg="modSp">
        <pc:chgData name="Gemma Gardiner" userId="42e0572e-7526-4f8c-bbd1-d104db83cac9" providerId="ADAL" clId="{7AD10A93-2120-4662-905E-5EA803F55FF9}" dt="2024-10-28T11:28:03.047" v="5" actId="1076"/>
        <pc:sldMkLst>
          <pc:docMk/>
          <pc:sldMk cId="790159624" sldId="1247"/>
        </pc:sldMkLst>
        <pc:spChg chg="mod">
          <ac:chgData name="Gemma Gardiner" userId="42e0572e-7526-4f8c-bbd1-d104db83cac9" providerId="ADAL" clId="{7AD10A93-2120-4662-905E-5EA803F55FF9}" dt="2024-10-28T11:28:03.047" v="5" actId="1076"/>
          <ac:spMkLst>
            <pc:docMk/>
            <pc:sldMk cId="790159624" sldId="1247"/>
            <ac:spMk id="3" creationId="{6DE03D7C-E638-470C-A2D6-3FD796F85518}"/>
          </ac:spMkLst>
        </pc:spChg>
      </pc:sldChg>
    </pc:docChg>
  </pc:docChgLst>
  <pc:docChgLst>
    <pc:chgData name="Gemma Gardiner" userId="42e0572e-7526-4f8c-bbd1-d104db83cac9" providerId="ADAL" clId="{A01E6886-487D-4B62-8665-0BD6DB4AF671}"/>
    <pc:docChg chg="custSel modSld">
      <pc:chgData name="Gemma Gardiner" userId="42e0572e-7526-4f8c-bbd1-d104db83cac9" providerId="ADAL" clId="{A01E6886-487D-4B62-8665-0BD6DB4AF671}" dt="2024-10-29T09:53:26.953" v="31" actId="14100"/>
      <pc:docMkLst>
        <pc:docMk/>
      </pc:docMkLst>
      <pc:sldChg chg="modSp">
        <pc:chgData name="Gemma Gardiner" userId="42e0572e-7526-4f8c-bbd1-d104db83cac9" providerId="ADAL" clId="{A01E6886-487D-4B62-8665-0BD6DB4AF671}" dt="2024-10-28T11:51:05.232" v="18" actId="1076"/>
        <pc:sldMkLst>
          <pc:docMk/>
          <pc:sldMk cId="3866403475" sldId="265"/>
        </pc:sldMkLst>
        <pc:spChg chg="mod">
          <ac:chgData name="Gemma Gardiner" userId="42e0572e-7526-4f8c-bbd1-d104db83cac9" providerId="ADAL" clId="{A01E6886-487D-4B62-8665-0BD6DB4AF671}" dt="2024-10-28T11:51:05.232" v="18" actId="1076"/>
          <ac:spMkLst>
            <pc:docMk/>
            <pc:sldMk cId="3866403475" sldId="265"/>
            <ac:spMk id="6" creationId="{2AD6E58F-17BC-B0DE-4883-4A3D7A55C644}"/>
          </ac:spMkLst>
        </pc:spChg>
      </pc:sldChg>
      <pc:sldChg chg="delSp modSp">
        <pc:chgData name="Gemma Gardiner" userId="42e0572e-7526-4f8c-bbd1-d104db83cac9" providerId="ADAL" clId="{A01E6886-487D-4B62-8665-0BD6DB4AF671}" dt="2024-10-29T09:53:26.953" v="31" actId="14100"/>
        <pc:sldMkLst>
          <pc:docMk/>
          <pc:sldMk cId="1807323627" sldId="1227"/>
        </pc:sldMkLst>
        <pc:spChg chg="mod">
          <ac:chgData name="Gemma Gardiner" userId="42e0572e-7526-4f8c-bbd1-d104db83cac9" providerId="ADAL" clId="{A01E6886-487D-4B62-8665-0BD6DB4AF671}" dt="2024-10-29T09:53:26.953" v="31" actId="14100"/>
          <ac:spMkLst>
            <pc:docMk/>
            <pc:sldMk cId="1807323627" sldId="1227"/>
            <ac:spMk id="2" creationId="{FCFBED25-5F2A-48C8-B0FB-237D77896FB6}"/>
          </ac:spMkLst>
        </pc:spChg>
        <pc:picChg chg="del">
          <ac:chgData name="Gemma Gardiner" userId="42e0572e-7526-4f8c-bbd1-d104db83cac9" providerId="ADAL" clId="{A01E6886-487D-4B62-8665-0BD6DB4AF671}" dt="2024-10-29T09:53:07.720" v="30"/>
          <ac:picMkLst>
            <pc:docMk/>
            <pc:sldMk cId="1807323627" sldId="1227"/>
            <ac:picMk id="10" creationId="{355283B0-8D34-45DB-8959-21D802566481}"/>
          </ac:picMkLst>
        </pc:picChg>
        <pc:picChg chg="del">
          <ac:chgData name="Gemma Gardiner" userId="42e0572e-7526-4f8c-bbd1-d104db83cac9" providerId="ADAL" clId="{A01E6886-487D-4B62-8665-0BD6DB4AF671}" dt="2024-10-29T09:53:07.720" v="30"/>
          <ac:picMkLst>
            <pc:docMk/>
            <pc:sldMk cId="1807323627" sldId="1227"/>
            <ac:picMk id="12" creationId="{82FE8712-452F-406C-B226-C78398318DD9}"/>
          </ac:picMkLst>
        </pc:picChg>
        <pc:picChg chg="del">
          <ac:chgData name="Gemma Gardiner" userId="42e0572e-7526-4f8c-bbd1-d104db83cac9" providerId="ADAL" clId="{A01E6886-487D-4B62-8665-0BD6DB4AF671}" dt="2024-10-29T09:53:07.720" v="30"/>
          <ac:picMkLst>
            <pc:docMk/>
            <pc:sldMk cId="1807323627" sldId="1227"/>
            <ac:picMk id="14" creationId="{BD4F4809-D461-4873-BCA9-8E0BBB7669FE}"/>
          </ac:picMkLst>
        </pc:picChg>
      </pc:sldChg>
      <pc:sldChg chg="delSp modSp">
        <pc:chgData name="Gemma Gardiner" userId="42e0572e-7526-4f8c-bbd1-d104db83cac9" providerId="ADAL" clId="{A01E6886-487D-4B62-8665-0BD6DB4AF671}" dt="2024-10-29T09:52:03.844" v="29" actId="14100"/>
        <pc:sldMkLst>
          <pc:docMk/>
          <pc:sldMk cId="472567999" sldId="1237"/>
        </pc:sldMkLst>
        <pc:spChg chg="mod">
          <ac:chgData name="Gemma Gardiner" userId="42e0572e-7526-4f8c-bbd1-d104db83cac9" providerId="ADAL" clId="{A01E6886-487D-4B62-8665-0BD6DB4AF671}" dt="2024-10-29T09:52:03.844" v="29" actId="14100"/>
          <ac:spMkLst>
            <pc:docMk/>
            <pc:sldMk cId="472567999" sldId="1237"/>
            <ac:spMk id="9" creationId="{66B72FB3-B407-5A96-7190-93CC75BB9B54}"/>
          </ac:spMkLst>
        </pc:spChg>
        <pc:picChg chg="del">
          <ac:chgData name="Gemma Gardiner" userId="42e0572e-7526-4f8c-bbd1-d104db83cac9" providerId="ADAL" clId="{A01E6886-487D-4B62-8665-0BD6DB4AF671}" dt="2024-10-29T09:51:58.528" v="28" actId="478"/>
          <ac:picMkLst>
            <pc:docMk/>
            <pc:sldMk cId="472567999" sldId="1237"/>
            <ac:picMk id="4" creationId="{FE5E91FE-1384-4220-B769-691344C250DB}"/>
          </ac:picMkLst>
        </pc:picChg>
        <pc:picChg chg="del">
          <ac:chgData name="Gemma Gardiner" userId="42e0572e-7526-4f8c-bbd1-d104db83cac9" providerId="ADAL" clId="{A01E6886-487D-4B62-8665-0BD6DB4AF671}" dt="2024-10-29T09:51:58.528" v="28" actId="478"/>
          <ac:picMkLst>
            <pc:docMk/>
            <pc:sldMk cId="472567999" sldId="1237"/>
            <ac:picMk id="5" creationId="{6A20B29A-99CC-4F66-A525-4B0B02E2F81B}"/>
          </ac:picMkLst>
        </pc:picChg>
        <pc:picChg chg="del">
          <ac:chgData name="Gemma Gardiner" userId="42e0572e-7526-4f8c-bbd1-d104db83cac9" providerId="ADAL" clId="{A01E6886-487D-4B62-8665-0BD6DB4AF671}" dt="2024-10-29T09:51:58.528" v="28" actId="478"/>
          <ac:picMkLst>
            <pc:docMk/>
            <pc:sldMk cId="472567999" sldId="1237"/>
            <ac:picMk id="7" creationId="{3A8A687C-39B6-446F-B4B8-26DB711B45D3}"/>
          </ac:picMkLst>
        </pc:picChg>
      </pc:sldChg>
      <pc:sldChg chg="addSp delSp modSp">
        <pc:chgData name="Gemma Gardiner" userId="42e0572e-7526-4f8c-bbd1-d104db83cac9" providerId="ADAL" clId="{A01E6886-487D-4B62-8665-0BD6DB4AF671}" dt="2024-10-29T09:46:05.436" v="26" actId="1076"/>
        <pc:sldMkLst>
          <pc:docMk/>
          <pc:sldMk cId="3284277448" sldId="1251"/>
        </pc:sldMkLst>
        <pc:spChg chg="del mod">
          <ac:chgData name="Gemma Gardiner" userId="42e0572e-7526-4f8c-bbd1-d104db83cac9" providerId="ADAL" clId="{A01E6886-487D-4B62-8665-0BD6DB4AF671}" dt="2024-10-29T09:40:23.801" v="20" actId="478"/>
          <ac:spMkLst>
            <pc:docMk/>
            <pc:sldMk cId="3284277448" sldId="1251"/>
            <ac:spMk id="2" creationId="{80829C32-4129-4F71-9562-A10F7C6DF9C8}"/>
          </ac:spMkLst>
        </pc:spChg>
        <pc:picChg chg="add mod">
          <ac:chgData name="Gemma Gardiner" userId="42e0572e-7526-4f8c-bbd1-d104db83cac9" providerId="ADAL" clId="{A01E6886-487D-4B62-8665-0BD6DB4AF671}" dt="2024-10-29T09:46:05.436" v="26" actId="1076"/>
          <ac:picMkLst>
            <pc:docMk/>
            <pc:sldMk cId="3284277448" sldId="1251"/>
            <ac:picMk id="3" creationId="{E146E29E-F7AB-41B3-A9A5-A248EBADEF7F}"/>
          </ac:picMkLst>
        </pc:picChg>
        <pc:picChg chg="del">
          <ac:chgData name="Gemma Gardiner" userId="42e0572e-7526-4f8c-bbd1-d104db83cac9" providerId="ADAL" clId="{A01E6886-487D-4B62-8665-0BD6DB4AF671}" dt="2024-10-29T09:40:26.266" v="21" actId="478"/>
          <ac:picMkLst>
            <pc:docMk/>
            <pc:sldMk cId="3284277448" sldId="1251"/>
            <ac:picMk id="4" creationId="{C273888E-A4E8-4F48-8F50-8F36ADCA5A94}"/>
          </ac:picMkLst>
        </pc:picChg>
      </pc:sldChg>
      <pc:sldChg chg="delSp">
        <pc:chgData name="Gemma Gardiner" userId="42e0572e-7526-4f8c-bbd1-d104db83cac9" providerId="ADAL" clId="{A01E6886-487D-4B62-8665-0BD6DB4AF671}" dt="2024-10-29T09:50:55.515" v="27"/>
        <pc:sldMkLst>
          <pc:docMk/>
          <pc:sldMk cId="1655162537" sldId="1252"/>
        </pc:sldMkLst>
        <pc:grpChg chg="del">
          <ac:chgData name="Gemma Gardiner" userId="42e0572e-7526-4f8c-bbd1-d104db83cac9" providerId="ADAL" clId="{A01E6886-487D-4B62-8665-0BD6DB4AF671}" dt="2024-10-29T09:50:55.515" v="27"/>
          <ac:grpSpMkLst>
            <pc:docMk/>
            <pc:sldMk cId="1655162537" sldId="1252"/>
            <ac:grpSpMk id="4" creationId="{6D590405-4DB2-4B6A-A9DB-8239D7F961E5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4E6E15-5015-4DCF-82A4-B2CA4A45F3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A94CC-A913-459C-98B4-81F554D8B4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8391DB47-BC8E-4B06-8AAD-CD547C188451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FA026-C6B0-45F9-B168-5E2110F48C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76729-8BF3-43FC-A483-26111034A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B1E7D3A5-6E84-4A7A-81E9-37536F9EF4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90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3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8DE0A601-D186-4501-B216-C9A100295B3F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9" tIns="45930" rIns="91859" bIns="4593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4"/>
            <a:ext cx="5486400" cy="3916115"/>
          </a:xfrm>
          <a:prstGeom prst="rect">
            <a:avLst/>
          </a:prstGeom>
        </p:spPr>
        <p:txBody>
          <a:bodyPr vert="horz" lIns="91859" tIns="45930" rIns="91859" bIns="459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46678"/>
            <a:ext cx="2971800" cy="49901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6F3C142B-D22D-43C6-BCE4-72E111815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8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C142B-D22D-43C6-BCE4-72E1118158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5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873-28ED-F832-F6A5-C206C43D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CBC41-212D-DFD7-33BF-B48DAADB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1D624-EBA2-686B-DC02-9DF783A2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FF4A-C8AA-D2CD-CF3D-8324DF5D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AED9-2A47-CF0C-D580-ED194CA3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6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B0F-4B9C-D9A8-DAF2-E3E27EC0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BA36F-D901-9ACE-C669-5C8D7BFC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9DD1-8742-2627-E58D-8E370A9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4857-09FE-2714-0AB3-3C3E15DF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49DD4-1B9C-4AC4-28FD-2106F88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8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2106-2DA0-6E72-E23B-8AE015C0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6EE2-EB30-C0AD-62F8-BD3A03F3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11433-918E-627E-8CB6-26A655AA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621-C67C-FA16-DBB3-A65DE466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680F-C460-0C8A-16A3-ECF432B4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95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C9C8-7126-C05E-5432-8F211E9B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90"/>
            <a:ext cx="3444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766B-5236-F21B-7620-50E00E7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pPr/>
              <a:t>29/10/2024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33BF-93A5-F72E-4644-AC36AC4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A282E-59F0-453F-315D-6764E6A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293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4A4F-3125-4B51-B10A-11E56B347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E2E60-9A0C-4287-9C46-CF2A48E80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0EB9-B6D0-43B3-9767-F1DD7368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29BB-BD50-49E1-A04E-FAC8BE12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B034-E932-4252-89F4-84AE685D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35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0597-094F-4111-8FA9-5C877BCB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02122-6378-4CA3-B797-F4AAF7766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643FE-0F58-465D-873B-D7236FFE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B6E3-7671-4AF4-BF55-6D945CE2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F6CD-48DA-4EB6-A1AD-03334E67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402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AB9E-CF70-42C2-86FC-B514B4C4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A513A-AAEE-44E8-803B-13DCE4424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72A4A-9826-452C-9C33-4C9FC0FB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43DAC-69A0-4300-B9D5-D3584F45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6B95-AE90-4EB0-B858-97DA90A3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6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8ACA-A5A8-4F3C-AC67-9F3FA187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CA2E3-2486-4D62-A253-3C2A81E35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6315C-B7C9-4701-ABBB-50F7DFD2E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95C18-7130-4774-8572-57ADE9FF1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57030-7ED9-4DA6-91B1-E485EAC0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BE126-D6DE-441A-8229-1D2EACBD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63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332D-2B41-46B3-8124-F5B216EF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E6D83-AD12-4DA5-888B-4483430FB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ACEF6-9D87-47E0-8D29-958E071A7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9E617-25E7-4916-BF58-31D89DB76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9E63D-F279-4735-AD19-4C0A132E3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EEFDF-F24B-45D4-9F3C-31A5FAC3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CE8AA-E9B8-41BD-BC8B-23F991F5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8851D-D2E5-4667-962A-C450BDB2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18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A354-B619-4649-8021-EBB58B1F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56038-ADEE-4DE3-8059-936A78DB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B7E4-C250-4108-A197-1CDA9BD6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C4639-4B5C-4D86-85F2-45F28A42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832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B526D-4F34-4A0F-BD9F-69FA8008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4985F7-7CED-4762-8C42-BE9B0437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790E6-D5BF-40F0-B9D3-0F7CAF83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9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ED8E-AD77-8EF1-0A06-B0A3F101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9B53-0728-5FA1-CB24-3FD8E9E3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4AE8-F809-AC31-EF5B-750C7A8E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6B56-552E-7D0E-F020-8578309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3F18-AF17-DD51-650B-08DED976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965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5945-C523-4A64-A8E5-3BCBDFF8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1045B-922A-406B-812A-25F2603CE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DB62D-474D-4ADD-8033-1BF382BD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A770A-7FF9-422D-9086-6504271C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15FE0-9C62-49CC-8BC8-2578ED82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AAC19-0D93-4DE2-BF59-2A937524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61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BAD6-96ED-43B8-AB51-33C47E7E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1B708-A8EC-4A91-9AA8-50F569235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CEEC2-02A1-4C18-A374-9D4777048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0DE07-5087-412F-80E5-C208EBA2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D4EEA-361A-4C3E-B809-5723E6AE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7090A-123B-46AE-8C88-8B32301F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778E-5B66-43C1-B783-15F5F48B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BF622-51CC-4C23-8EBD-57F03AF8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A3D89-03C9-4201-A856-640FA567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DDC91-1FE2-44FD-8CA3-F4F52CA4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591DC-D11C-499F-B1FA-A2AF264F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65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31A05-A30B-4633-B288-87094090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01DC8-A118-4115-9DBA-601EA3274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4EA63-BBFC-44D8-97F0-5DB205C2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64515-237A-4869-B569-8A083032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1ECDC-7068-470F-B373-B2A6C098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6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0E62-D403-FB77-898B-5731A251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E627-42C3-5B42-3429-28FEAE0D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3C4C-817C-679B-34BD-F1ECC065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722-6D8D-24B4-8149-388BF7E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2B42-8678-BE86-3E22-022E566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5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90CB-60E6-57AB-47AD-48D7FA6A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A367-C5BC-F3E3-8984-95A38407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D6202-FC9C-A468-E2D9-3567CBE7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CD6D6-AC46-3480-DD17-3AD004B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DBA7-8F29-9EDC-7483-10780A58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D340-05F1-659E-987A-C46E0B8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9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CEB-EC94-8FC7-CC48-A5C07FCE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BF98E-875F-7924-7A34-5FF6C7EA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CF3D-6196-87FB-7F1D-CEF584703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7AEE2-6313-ACC6-0D65-E19B21D8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117D8-EACA-74C9-9508-E27B3636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21176-382B-1121-650E-505BA07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BB7E-563E-BA37-768D-B63CC78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E5379-FF9E-F16E-E809-5898263D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71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1C2-CF35-7BA4-6E4E-45F488BB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D6378-F664-354D-7A54-7D521FD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711B-0F55-F500-F4C4-A4A1EF7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0824-4D76-87C5-B8B3-F1DCDE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71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19522-E262-682D-2CBC-D730F367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7BB6D-FAE0-8EBC-A8D3-5253C24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D55E-C4B8-374D-202B-9097744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B67E-B673-6C4F-2202-AB2685B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E971-1D7E-4A0F-2A7D-CBE66E9E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4D1B-12AF-9C65-1B57-F4DA1AD5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DB01-DB6D-8EF8-46D0-D5C901D0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7C6-FC22-6CD9-132B-0D647DA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F0D1B-3AB6-5894-A687-712D9469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66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C56E-C6DB-85ED-AE1C-7D726F3C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A7BA7-5C8A-1E57-1CD1-EC6D8D295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AD36-023D-5D10-7AA0-26F9B638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7EAC3-3A7E-A000-1FEC-12362C35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8DC5-20CE-1B2B-2AB1-2AF1A58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02896-4DE9-8D51-CA6A-CAB84FA3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77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418C-A337-99C8-B005-6381EED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E14FD-C8F2-21FE-84E9-E4335BF8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B475F-E64E-6E0B-A89B-FB614DDF2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2120-553B-41AB-89EA-A23B71687F2A}" type="datetimeFigureOut">
              <a:rPr lang="en-GB" smtClean="0"/>
              <a:pPr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CB3-58C6-015F-3795-F27BF065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495-4EBF-A0C6-B58D-F4E4F26E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8538AA-D353-2127-2B92-2168A6EBDAE1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21DFD3-04B4-B721-6A09-5B808BC01A58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0800000">
              <a:off x="0" y="6731333"/>
              <a:ext cx="12192000" cy="1266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9888A7-30BA-6C79-7E98-0426D5B3869F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>
              <a:off x="0" y="0"/>
              <a:ext cx="12192000" cy="1266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67C1F2-6322-BF2A-66ED-F7A33BC10ABA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16200000">
              <a:off x="8699666" y="3365666"/>
              <a:ext cx="6858000" cy="1266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31F5B4-D05E-B760-7531-EE0955FC0AE1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4" r="2160" b="62853"/>
            <a:stretch/>
          </p:blipFill>
          <p:spPr>
            <a:xfrm rot="5400000">
              <a:off x="-3365666" y="3365666"/>
              <a:ext cx="6858000" cy="126668"/>
            </a:xfrm>
            <a:prstGeom prst="rect">
              <a:avLst/>
            </a:prstGeom>
          </p:spPr>
        </p:pic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9D33FF-CF45-AA89-8EF6-9C58E4410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84635" y="315764"/>
            <a:ext cx="1253115" cy="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ABE0D1-5995-4DCC-9A63-EC81F5E7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1E34A-A72D-48DA-9494-E6F8FEF43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A30B2-2A1D-46D8-B639-F8743851E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1B90-0859-4248-8E04-5FF863094A24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47DA7-2885-4477-B447-81C209C01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B74AF-8B56-47FF-893C-FD9FAE27B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35C04-F6B1-4293-9081-A4A7814AB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6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bVG-stwNWc?si=IisjRaksvAtd9lTB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>
            <a:spLocks/>
          </p:cNvSpPr>
          <p:nvPr/>
        </p:nvSpPr>
        <p:spPr>
          <a:xfrm>
            <a:off x="3075002" y="2767280"/>
            <a:ext cx="869023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Our Emerging Strategy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56B2CB"/>
                </a:solidFill>
                <a:latin typeface="Open Sans"/>
              </a:rPr>
              <a:t>Autumn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F1B142-8163-04FA-35B4-B52EC5C006DE}"/>
              </a:ext>
            </a:extLst>
          </p:cNvPr>
          <p:cNvSpPr>
            <a:spLocks/>
          </p:cNvSpPr>
          <p:nvPr/>
        </p:nvSpPr>
        <p:spPr>
          <a:xfrm>
            <a:off x="2928297" y="2492628"/>
            <a:ext cx="45719" cy="2102232"/>
          </a:xfrm>
          <a:prstGeom prst="rect">
            <a:avLst/>
          </a:prstGeom>
          <a:solidFill>
            <a:srgbClr val="0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40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91438" y="260092"/>
            <a:ext cx="70594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Bid to the Church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Commissione</a:t>
            </a:r>
            <a:r>
              <a:rPr lang="en-GB" sz="3200" b="1" dirty="0" err="1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rs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379458" y="1843950"/>
            <a:ext cx="11658661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Over the next 18 months we aim to:</a:t>
            </a:r>
            <a:endParaRPr lang="en-US" sz="2000" dirty="0"/>
          </a:p>
          <a:p>
            <a:endParaRPr lang="en-GB" sz="2000" dirty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build confidence, enthusiasm and engagement across the diocese for the next phase;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work out our proposals for each of our four priority areas;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and develop the missional design, implementation and resourcing plans which will underpin the bid.</a:t>
            </a:r>
          </a:p>
          <a:p>
            <a:pPr lvl="0">
              <a:defRPr/>
            </a:pPr>
            <a:endParaRPr lang="en-GB" sz="2000" dirty="0">
              <a:latin typeface="Open Sans" panose="020B0606030504020204"/>
            </a:endParaRPr>
          </a:p>
          <a:p>
            <a:pPr>
              <a:defRPr/>
            </a:pPr>
            <a:r>
              <a:rPr lang="en-GB" sz="2000" dirty="0">
                <a:latin typeface="Open Sans" panose="020B0606030504020204"/>
              </a:rPr>
              <a:t>Please let us know your thoughts on this emerging strategy ahead of an extensive stakeholder engagement exercise over the autumn, and the preparation of a bid for funding to the Church Commissioners for submission in December 2025.</a:t>
            </a:r>
          </a:p>
        </p:txBody>
      </p:sp>
    </p:spTree>
    <p:extLst>
      <p:ext uri="{BB962C8B-B14F-4D97-AF65-F5344CB8AC3E}">
        <p14:creationId xmlns:p14="http://schemas.microsoft.com/office/powerpoint/2010/main" val="47256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54381" y="271614"/>
            <a:ext cx="49393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Shaping Future Plans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392087" y="1500243"/>
            <a:ext cx="112491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are working on </a:t>
            </a:r>
            <a:r>
              <a:rPr lang="en-GB" sz="2000" b="1" dirty="0">
                <a:latin typeface="Open Sans" panose="020B0606030504020204"/>
              </a:rPr>
              <a:t>creative</a:t>
            </a:r>
            <a:r>
              <a:rPr lang="en-GB" sz="2000" dirty="0">
                <a:latin typeface="Open Sans" panose="020B0606030504020204"/>
              </a:rPr>
              <a:t> and </a:t>
            </a:r>
            <a:r>
              <a:rPr lang="en-GB" sz="2000" b="1" dirty="0">
                <a:latin typeface="Open Sans" panose="020B0606030504020204"/>
              </a:rPr>
              <a:t>ambitious</a:t>
            </a:r>
            <a:r>
              <a:rPr lang="en-GB" sz="2000" dirty="0">
                <a:latin typeface="Open Sans" panose="020B0606030504020204"/>
              </a:rPr>
              <a:t> plans for the future and would like your help in shaping them.</a:t>
            </a:r>
          </a:p>
          <a:p>
            <a:endParaRPr lang="en-GB" sz="2000" dirty="0">
              <a:latin typeface="Open Sans" panose="020B0606030504020204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 panose="020B0606030504020204"/>
              </a:rPr>
              <a:t>God is calling us to go out and make disciples – what inspires you most about our emerging strategy?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Open Sans" panose="020B0606030504020204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 panose="020B0606030504020204"/>
              </a:rPr>
              <a:t>As the gospel of Jesus is proclaimed afresh in our generation, how would you like to see your parish develop in the light our emerging strategy?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516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81666" y="273715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Film explaining Our Emerging Strategy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E146E29E-F7AB-41B3-A9A5-A248EBADEF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8300" y="1660125"/>
            <a:ext cx="6660224" cy="37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85443" y="188008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Our Transformation Programme</a:t>
            </a: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 </a:t>
            </a:r>
            <a:endParaRPr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BED25-5F2A-48C8-B0FB-237D77896FB6}"/>
              </a:ext>
            </a:extLst>
          </p:cNvPr>
          <p:cNvSpPr/>
          <p:nvPr/>
        </p:nvSpPr>
        <p:spPr>
          <a:xfrm>
            <a:off x="259425" y="1738949"/>
            <a:ext cx="112194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In recent years we have made good progress with our Transformation Programme. 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Many of us have experienced first-hand how things are changing for the better across the diocese in our parishes, schools and chaplaincies.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This is helping us achieve our vision to be a </a:t>
            </a:r>
            <a:r>
              <a:rPr lang="en-GB" sz="2000" b="1" dirty="0">
                <a:latin typeface="Open Sans" panose="020B0606030504020204"/>
              </a:rPr>
              <a:t>worshipping, growing, transforming Christian presence at the heart of every community</a:t>
            </a:r>
            <a:r>
              <a:rPr lang="en-GB" sz="2000" dirty="0">
                <a:latin typeface="Open Sans" panose="020B0606030504020204"/>
              </a:rPr>
              <a:t>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and work towards our mission goals which are to </a:t>
            </a:r>
            <a:r>
              <a:rPr lang="en-GB" sz="2000" b="1" dirty="0">
                <a:latin typeface="Open Sans" panose="020B0606030504020204"/>
              </a:rPr>
              <a:t>grow</a:t>
            </a:r>
            <a:r>
              <a:rPr lang="en-GB" sz="2000" dirty="0">
                <a:latin typeface="Open Sans" panose="020B0606030504020204"/>
              </a:rPr>
              <a:t> our churches, </a:t>
            </a:r>
            <a:r>
              <a:rPr lang="en-GB" sz="2000" b="1" dirty="0">
                <a:latin typeface="Open Sans" panose="020B0606030504020204"/>
              </a:rPr>
              <a:t>nurture</a:t>
            </a:r>
            <a:r>
              <a:rPr lang="en-GB" sz="2000" dirty="0">
                <a:latin typeface="Open Sans" panose="020B0606030504020204"/>
              </a:rPr>
              <a:t> new and existing disciples, and </a:t>
            </a:r>
            <a:r>
              <a:rPr lang="en-GB" sz="2000" b="1" dirty="0">
                <a:latin typeface="Open Sans" panose="020B0606030504020204"/>
              </a:rPr>
              <a:t>serve</a:t>
            </a:r>
            <a:r>
              <a:rPr lang="en-GB" sz="2000" dirty="0">
                <a:latin typeface="Open Sans" panose="020B0606030504020204"/>
              </a:rPr>
              <a:t> the vulnerable, deprived and excluded.</a:t>
            </a:r>
          </a:p>
        </p:txBody>
      </p:sp>
    </p:spTree>
    <p:extLst>
      <p:ext uri="{BB962C8B-B14F-4D97-AF65-F5344CB8AC3E}">
        <p14:creationId xmlns:p14="http://schemas.microsoft.com/office/powerpoint/2010/main" val="180732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89767" y="160739"/>
            <a:ext cx="339708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Our Progress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BED25-5F2A-48C8-B0FB-237D77896FB6}"/>
              </a:ext>
            </a:extLst>
          </p:cNvPr>
          <p:cNvSpPr/>
          <p:nvPr/>
        </p:nvSpPr>
        <p:spPr>
          <a:xfrm>
            <a:off x="316267" y="1497702"/>
            <a:ext cx="7899443" cy="519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Our achievements include: </a:t>
            </a:r>
          </a:p>
          <a:p>
            <a:endParaRPr lang="en-GB" sz="2000" dirty="0">
              <a:latin typeface="Open Sans" panose="020B0606030504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moving to our new deanery structures;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the creation of our 33 mission communities;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investing in our lay leaders;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supporting children’s ministry in each deanery;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</a:rPr>
              <a:t>and increasing the practical support for parishes.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Most of these changes have focused on new ways of working together which are becoming embedded in the life of our diocese.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Building on these successes, we are shifting to the next level in setting our priorities and working out what we want to achieve next. </a:t>
            </a:r>
          </a:p>
          <a:p>
            <a:endParaRPr lang="en-GB" dirty="0"/>
          </a:p>
          <a:p>
            <a:pPr>
              <a:spcAft>
                <a:spcPts val="0"/>
              </a:spcAft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EB7BC-36FE-4583-9675-8625FFACB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44" y="192542"/>
            <a:ext cx="3240234" cy="2156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53C6D5-6E73-4D8E-89F2-26200E61A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43" y="4568066"/>
            <a:ext cx="3240233" cy="2118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3DE733-431E-464D-BF20-AA04CC3C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43" y="2380304"/>
            <a:ext cx="3240232" cy="21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94920" y="195695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Missional priorities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BED25-5F2A-48C8-B0FB-237D77896FB6}"/>
              </a:ext>
            </a:extLst>
          </p:cNvPr>
          <p:cNvSpPr/>
          <p:nvPr/>
        </p:nvSpPr>
        <p:spPr>
          <a:xfrm>
            <a:off x="182712" y="1636201"/>
            <a:ext cx="8773281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We are shifting our focus from </a:t>
            </a:r>
            <a:r>
              <a:rPr lang="en-GB" sz="2000" b="1" dirty="0">
                <a:latin typeface="Open Sans" panose="020B0606030504020204"/>
                <a:ea typeface="Times New Roman" panose="02020603050405020304" pitchFamily="18" charset="0"/>
              </a:rPr>
              <a:t>capacity and structural changes </a:t>
            </a:r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to our    </a:t>
            </a:r>
            <a:r>
              <a:rPr lang="en-GB" sz="2000" b="1" dirty="0">
                <a:latin typeface="Open Sans" panose="020B0606030504020204"/>
                <a:ea typeface="Times New Roman" panose="02020603050405020304" pitchFamily="18" charset="0"/>
              </a:rPr>
              <a:t>key themes </a:t>
            </a:r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of</a:t>
            </a:r>
            <a:r>
              <a:rPr lang="en-GB" sz="2000" b="1" dirty="0">
                <a:latin typeface="Open Sans" panose="020B0606030504020204"/>
                <a:ea typeface="Times New Roman" panose="02020603050405020304" pitchFamily="18" charset="0"/>
              </a:rPr>
              <a:t>: </a:t>
            </a:r>
          </a:p>
          <a:p>
            <a:endParaRPr lang="en-GB" sz="2000" b="1" dirty="0">
              <a:latin typeface="Open Sans" panose="020B0606030504020204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Growing Younger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Church Planting and Revitalisation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Developing Missional Leaders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/>
                <a:ea typeface="Times New Roman" panose="02020603050405020304" pitchFamily="18" charset="0"/>
              </a:rPr>
              <a:t>Parish Renewal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/>
              <a:ea typeface="Times New Roman" panose="02020603050405020304" pitchFamily="18" charset="0"/>
            </a:endParaRPr>
          </a:p>
          <a:p>
            <a:r>
              <a:rPr lang="en-GB" sz="2000" dirty="0">
                <a:latin typeface="Open Sans" panose="020B0606030504020204"/>
              </a:rPr>
              <a:t>Given the excellent start that has been made, we now have the opportunity to be even more </a:t>
            </a:r>
            <a:r>
              <a:rPr lang="en-GB" sz="2000" b="1" dirty="0">
                <a:latin typeface="Open Sans" panose="020B0606030504020204"/>
              </a:rPr>
              <a:t>creative</a:t>
            </a:r>
            <a:r>
              <a:rPr lang="en-GB" sz="2000" dirty="0">
                <a:latin typeface="Open Sans" panose="020B0606030504020204"/>
              </a:rPr>
              <a:t> and </a:t>
            </a:r>
            <a:r>
              <a:rPr lang="en-GB" sz="2000" b="1" dirty="0">
                <a:latin typeface="Open Sans" panose="020B0606030504020204"/>
              </a:rPr>
              <a:t>ambitious</a:t>
            </a:r>
            <a:r>
              <a:rPr lang="en-GB" sz="2000" dirty="0">
                <a:latin typeface="Open Sans" panose="020B0606030504020204"/>
              </a:rPr>
              <a:t> with our plans for the future.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would like your help in shaping these plans.</a:t>
            </a:r>
          </a:p>
          <a:p>
            <a:pPr>
              <a:spcAft>
                <a:spcPts val="0"/>
              </a:spcAft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901ED-FD2D-4BE1-A2F8-340479B9B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0"/>
          <a:stretch/>
        </p:blipFill>
        <p:spPr>
          <a:xfrm>
            <a:off x="9072784" y="155513"/>
            <a:ext cx="2936503" cy="2280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E63C7-7178-4C5A-857B-AB2054EFC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2642"/>
          <a:stretch/>
        </p:blipFill>
        <p:spPr>
          <a:xfrm>
            <a:off x="9072785" y="2483564"/>
            <a:ext cx="2936503" cy="2280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B64A9-0655-40D5-AB90-58AB0F2B7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85" y="4787053"/>
            <a:ext cx="2936503" cy="19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99421" y="175189"/>
            <a:ext cx="111047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Growing Younger</a:t>
            </a:r>
            <a:r>
              <a:rPr lang="en-GB" sz="3600" b="1" dirty="0">
                <a:solidFill>
                  <a:srgbClr val="3F4B75"/>
                </a:solidFill>
                <a:latin typeface="Cabin"/>
                <a:ea typeface="Open Sans"/>
                <a:cs typeface="Open Sans"/>
              </a:rPr>
              <a:t> 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313346" y="1505767"/>
            <a:ext cx="11249114" cy="246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We have been doing great work in this area, exploring new approaches with the Children Changing Places programme in Bolton, and Man-</a:t>
            </a:r>
            <a:r>
              <a:rPr lang="en-GB" sz="2000" dirty="0" err="1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Dio</a:t>
            </a: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 Growing Faith in the other deaneries.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dirty="0">
              <a:latin typeface="Open Sans" panose="020B060603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We are now combining this experience and learning to develop a comprehensive approach to </a:t>
            </a:r>
            <a:r>
              <a:rPr lang="en-GB" sz="2000" b="1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engaging with children, young people, and their families</a:t>
            </a: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dirty="0">
              <a:latin typeface="Open Sans" panose="020B060603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Our focus is on strengthening the links between </a:t>
            </a:r>
            <a:r>
              <a:rPr lang="en-GB" sz="2000" b="1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our parishes and our church schools</a:t>
            </a:r>
            <a:r>
              <a:rPr lang="en-GB" sz="20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F00C2-B485-4D30-9DA2-88B2D025E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r="7379"/>
          <a:stretch/>
        </p:blipFill>
        <p:spPr>
          <a:xfrm>
            <a:off x="196553" y="4514791"/>
            <a:ext cx="2757426" cy="2168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D4543-BF05-45F5-B12B-1FD67E523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33" y="4514791"/>
            <a:ext cx="3009882" cy="2168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B7164-C1AF-46BC-8C15-239F2C37B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4"/>
          <a:stretch/>
        </p:blipFill>
        <p:spPr>
          <a:xfrm>
            <a:off x="6065769" y="4514789"/>
            <a:ext cx="2859993" cy="21680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F95E3B-1C8A-499A-A6D4-30D5AE32D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1183"/>
          <a:stretch/>
        </p:blipFill>
        <p:spPr>
          <a:xfrm>
            <a:off x="8976716" y="4514788"/>
            <a:ext cx="3018731" cy="21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46487" y="250512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Church Planting and Revitalisation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304800" y="1734936"/>
            <a:ext cx="11704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have had similar successes with </a:t>
            </a:r>
            <a:r>
              <a:rPr lang="en-GB" sz="2000" b="1" dirty="0">
                <a:latin typeface="Open Sans" panose="020B0606030504020204"/>
              </a:rPr>
              <a:t>church planting and revitalisation</a:t>
            </a:r>
            <a:r>
              <a:rPr lang="en-GB" sz="2000" dirty="0">
                <a:latin typeface="Open Sans" panose="020B0606030504020204"/>
              </a:rPr>
              <a:t>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Over the last seven years, we have set up four new resource churches and more than ten church plants.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now want to build on this learning and establish churches carrying a </a:t>
            </a:r>
            <a:r>
              <a:rPr lang="en-GB" sz="2000" b="1" dirty="0">
                <a:latin typeface="Open Sans" panose="020B0606030504020204"/>
              </a:rPr>
              <a:t>DNA of mission </a:t>
            </a:r>
            <a:r>
              <a:rPr lang="en-GB" sz="2000" dirty="0">
                <a:latin typeface="Open Sans" panose="020B0606030504020204"/>
              </a:rPr>
              <a:t>across our diocese, particularly in communities where attendance is low.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00816-6FDF-4940-999E-68A4AE1A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0" y="4361311"/>
            <a:ext cx="2927990" cy="2326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2DE844-E9FB-4658-A25D-D6307DF64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91" y="4361311"/>
            <a:ext cx="3127635" cy="2326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B74F55-E9F5-4B5D-9237-1D5F40A10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9099"/>
          <a:stretch/>
        </p:blipFill>
        <p:spPr>
          <a:xfrm>
            <a:off x="6357947" y="4355746"/>
            <a:ext cx="2837328" cy="23316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D5D576-5C47-4EE3-BF02-7387BE570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96" y="4355746"/>
            <a:ext cx="2754225" cy="23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07217" y="255959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F4B7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Developing Missional Leaders</a:t>
            </a: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E4BCA-F926-43E3-85C6-085F07C8CA13}"/>
              </a:ext>
            </a:extLst>
          </p:cNvPr>
          <p:cNvSpPr/>
          <p:nvPr/>
        </p:nvSpPr>
        <p:spPr>
          <a:xfrm>
            <a:off x="317264" y="1454405"/>
            <a:ext cx="1110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are </a:t>
            </a:r>
            <a:r>
              <a:rPr lang="en-GB" sz="2000" b="1" dirty="0">
                <a:latin typeface="Open Sans" panose="020B0606030504020204"/>
              </a:rPr>
              <a:t>investing in our clergy </a:t>
            </a:r>
            <a:r>
              <a:rPr lang="en-GB" sz="2000" dirty="0">
                <a:latin typeface="Open Sans" panose="020B0606030504020204"/>
              </a:rPr>
              <a:t>so they are equipped to grow our churches, especially given the number of newly ordained clergy who are being appointed to stipendiary roles.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are </a:t>
            </a:r>
            <a:r>
              <a:rPr lang="en-GB" sz="2000" b="1" dirty="0">
                <a:latin typeface="Open Sans" panose="020B0606030504020204"/>
              </a:rPr>
              <a:t>developing our lay people</a:t>
            </a:r>
            <a:r>
              <a:rPr lang="en-GB" sz="2000" dirty="0">
                <a:latin typeface="Open Sans" panose="020B0606030504020204"/>
              </a:rPr>
              <a:t>, particularly through our Authorised Lay Ministry programme. We have also been taking forward our proposals for focal ministry.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are supporting </a:t>
            </a:r>
            <a:r>
              <a:rPr lang="en-GB" sz="2000" b="1" dirty="0">
                <a:latin typeface="Open Sans" panose="020B0606030504020204"/>
              </a:rPr>
              <a:t>clergy and lay vocations </a:t>
            </a:r>
            <a:r>
              <a:rPr lang="en-GB" sz="2000" dirty="0">
                <a:latin typeface="Open Sans" panose="020B0606030504020204"/>
              </a:rPr>
              <a:t>so we develop a new, diverse generation of church leaders with the calling and skills to grow new faith communities.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D8CD7-3706-4509-9E1E-6E832A540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6899"/>
          <a:stretch/>
        </p:blipFill>
        <p:spPr>
          <a:xfrm>
            <a:off x="9477418" y="4306747"/>
            <a:ext cx="2535253" cy="237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C66B8-F476-481F-BA68-15E9B07DF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r="6186"/>
          <a:stretch/>
        </p:blipFill>
        <p:spPr>
          <a:xfrm>
            <a:off x="3452501" y="4306747"/>
            <a:ext cx="3059394" cy="2372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BBABB-7C45-43DD-9113-4F42A997E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r="3458"/>
          <a:stretch/>
        </p:blipFill>
        <p:spPr>
          <a:xfrm>
            <a:off x="179329" y="4307080"/>
            <a:ext cx="3204673" cy="2372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872050-F5DC-4F56-9F55-9C3F0B5D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24992" r="39288"/>
          <a:stretch/>
        </p:blipFill>
        <p:spPr>
          <a:xfrm>
            <a:off x="6580395" y="4303851"/>
            <a:ext cx="2837072" cy="23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2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781666" y="273715"/>
            <a:ext cx="111047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Parish Renewal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E4BCA-F926-43E3-85C6-085F07C8CA13}"/>
              </a:ext>
            </a:extLst>
          </p:cNvPr>
          <p:cNvSpPr/>
          <p:nvPr/>
        </p:nvSpPr>
        <p:spPr>
          <a:xfrm>
            <a:off x="209562" y="1616071"/>
            <a:ext cx="11817841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We are providing direct support to our parishes to ensure they are </a:t>
            </a:r>
            <a:r>
              <a:rPr lang="en-GB" sz="2000" b="1" dirty="0">
                <a:latin typeface="Open Sans" panose="020B0606030504020204"/>
              </a:rPr>
              <a:t>missionally renewal </a:t>
            </a:r>
            <a:r>
              <a:rPr lang="en-GB" sz="2000" dirty="0">
                <a:latin typeface="Open Sans" panose="020B0606030504020204"/>
              </a:rPr>
              <a:t>and their </a:t>
            </a:r>
            <a:r>
              <a:rPr lang="en-GB" sz="2000" b="1" dirty="0">
                <a:latin typeface="Open Sans" panose="020B0606030504020204"/>
              </a:rPr>
              <a:t>financially sustainable.</a:t>
            </a:r>
          </a:p>
          <a:p>
            <a:endParaRPr lang="en-GB" sz="1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Our Area Deans and Lay Chairs are working closely with our parishes, ensuring they have access to the </a:t>
            </a:r>
            <a:r>
              <a:rPr lang="en-GB" sz="2000" b="1" dirty="0">
                <a:latin typeface="Open Sans" panose="020B0606030504020204"/>
              </a:rPr>
              <a:t>support</a:t>
            </a:r>
            <a:r>
              <a:rPr lang="en-GB" sz="2000" dirty="0">
                <a:latin typeface="Open Sans" panose="020B0606030504020204"/>
              </a:rPr>
              <a:t> they need. </a:t>
            </a:r>
          </a:p>
          <a:p>
            <a:endParaRPr lang="en-GB" sz="1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Mission communities are enabling parishes to </a:t>
            </a:r>
            <a:r>
              <a:rPr lang="en-GB" sz="2000" b="1" dirty="0">
                <a:latin typeface="Open Sans" panose="020B0606030504020204"/>
              </a:rPr>
              <a:t>work together </a:t>
            </a:r>
            <a:r>
              <a:rPr lang="en-GB" sz="2000" dirty="0">
                <a:latin typeface="Open Sans" panose="020B0606030504020204"/>
              </a:rPr>
              <a:t>on mission and ministry. Clergy deployment, parochial reorganisation and supporting our most fragile churches are important.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60CD4D-7369-9869-F5F2-A2320E0EF5BA}"/>
              </a:ext>
            </a:extLst>
          </p:cNvPr>
          <p:cNvGrpSpPr/>
          <p:nvPr/>
        </p:nvGrpSpPr>
        <p:grpSpPr>
          <a:xfrm>
            <a:off x="209562" y="4636845"/>
            <a:ext cx="11805163" cy="2054378"/>
            <a:chOff x="209562" y="4636845"/>
            <a:chExt cx="11805163" cy="20543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96FD29-671E-43E1-803A-60736B5BE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82" r="14500" b="25611"/>
            <a:stretch/>
          </p:blipFill>
          <p:spPr>
            <a:xfrm>
              <a:off x="6001956" y="4639954"/>
              <a:ext cx="2777383" cy="20512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C53AD9-997B-40D6-BDF3-34DFAFE8D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0" r="1803" b="25611"/>
            <a:stretch/>
          </p:blipFill>
          <p:spPr>
            <a:xfrm>
              <a:off x="8852374" y="4636845"/>
              <a:ext cx="3162351" cy="20455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D1AE61-F9D4-4B14-A864-C7869B370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5" t="503" r="5135" b="25320"/>
            <a:stretch/>
          </p:blipFill>
          <p:spPr>
            <a:xfrm>
              <a:off x="3050703" y="4702457"/>
              <a:ext cx="2756169" cy="19887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586FEA-146C-4C2B-9640-D01E601C3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20"/>
            <a:stretch/>
          </p:blipFill>
          <p:spPr>
            <a:xfrm>
              <a:off x="209562" y="4702457"/>
              <a:ext cx="2838401" cy="1983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25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612339" y="283050"/>
            <a:ext cx="97422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3F4B75"/>
                </a:solidFill>
                <a:latin typeface="Open Sans"/>
                <a:ea typeface="Open Sans"/>
                <a:cs typeface="Open Sans"/>
              </a:rPr>
              <a:t>Racial Justice, Net Zero Carbon and Safeguarding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F4B75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03D7C-E638-470C-A2D6-3FD796F85518}"/>
              </a:ext>
            </a:extLst>
          </p:cNvPr>
          <p:cNvSpPr/>
          <p:nvPr/>
        </p:nvSpPr>
        <p:spPr>
          <a:xfrm>
            <a:off x="267798" y="1627600"/>
            <a:ext cx="116637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Open Sans" panose="020B0606030504020204"/>
              </a:rPr>
              <a:t>Supporting our international congregations is key to achieving </a:t>
            </a:r>
            <a:r>
              <a:rPr lang="en-GB" sz="2000" b="1" dirty="0">
                <a:latin typeface="Open Sans" panose="020B0606030504020204"/>
              </a:rPr>
              <a:t>racial justice</a:t>
            </a:r>
            <a:r>
              <a:rPr lang="en-GB" sz="2000" dirty="0">
                <a:latin typeface="Open Sans" panose="020B0606030504020204"/>
              </a:rPr>
              <a:t>, as is ensuring that governance, clergy and lay roles are representative of the diversity of our diocese.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Together we are continuing our work towards achieving </a:t>
            </a:r>
            <a:r>
              <a:rPr lang="en-GB" sz="2000" b="1" dirty="0">
                <a:latin typeface="Open Sans" panose="020B0606030504020204"/>
              </a:rPr>
              <a:t>Net Zero Carbon</a:t>
            </a:r>
            <a:r>
              <a:rPr lang="en-GB" sz="2000" dirty="0">
                <a:latin typeface="Open Sans" panose="020B0606030504020204"/>
              </a:rPr>
              <a:t>. Our parishes and schools are measuring their energy use and taking simple, practical steps to reduce their carbon footprint. </a:t>
            </a:r>
          </a:p>
          <a:p>
            <a:endParaRPr lang="en-GB" sz="2000" dirty="0">
              <a:latin typeface="Open Sans" panose="020B0606030504020204"/>
            </a:endParaRPr>
          </a:p>
          <a:p>
            <a:r>
              <a:rPr lang="en-GB" sz="2000" dirty="0">
                <a:latin typeface="Open Sans" panose="020B0606030504020204"/>
              </a:rPr>
              <a:t>We continue to provide a safe environment for all by promoting effective </a:t>
            </a:r>
            <a:r>
              <a:rPr lang="en-GB" sz="2000" b="1" dirty="0">
                <a:latin typeface="Open Sans" panose="020B0606030504020204"/>
              </a:rPr>
              <a:t>safeguarding. </a:t>
            </a:r>
            <a:endParaRPr lang="en-GB" sz="2000" dirty="0">
              <a:latin typeface="Open Sans" panose="020B0606030504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6BB3A9-9508-45C1-A017-4372BDE28F13}"/>
              </a:ext>
            </a:extLst>
          </p:cNvPr>
          <p:cNvGrpSpPr/>
          <p:nvPr/>
        </p:nvGrpSpPr>
        <p:grpSpPr>
          <a:xfrm>
            <a:off x="180514" y="4633573"/>
            <a:ext cx="11848728" cy="2087147"/>
            <a:chOff x="180514" y="4633573"/>
            <a:chExt cx="11848728" cy="20871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9CA381-5290-4F06-B5CB-35184FE03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" t="14921" r="-370" b="371"/>
            <a:stretch/>
          </p:blipFill>
          <p:spPr>
            <a:xfrm>
              <a:off x="9034506" y="4633573"/>
              <a:ext cx="2994736" cy="20463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E2FCE5-BE0E-48EA-9EA8-5FC80182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4" y="4634144"/>
              <a:ext cx="3104224" cy="20463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4BD5A1-06E3-48CD-9E2B-13DF60404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90" t="-1" b="-2388"/>
            <a:stretch/>
          </p:blipFill>
          <p:spPr>
            <a:xfrm>
              <a:off x="3340961" y="4633574"/>
              <a:ext cx="2817181" cy="20871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F15EBC-0E88-4F64-A711-239EE0DC6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" t="14628" r="-1" b="13140"/>
            <a:stretch/>
          </p:blipFill>
          <p:spPr>
            <a:xfrm>
              <a:off x="6214367" y="4633574"/>
              <a:ext cx="2763916" cy="204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5816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c40cd2-d377-4136-850c-adc9b9f776a3">
      <Terms xmlns="http://schemas.microsoft.com/office/infopath/2007/PartnerControls"/>
    </lcf76f155ced4ddcb4097134ff3c332f>
    <TaxCatchAll xmlns="4315c39c-60bb-41a0-98a8-74f05f6b27e8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38FA3911BCB144A374F452E86D0F7C" ma:contentTypeVersion="15" ma:contentTypeDescription="Create a new document." ma:contentTypeScope="" ma:versionID="6c8ce5c6e5d491ebf308786cff855829">
  <xsd:schema xmlns:xsd="http://www.w3.org/2001/XMLSchema" xmlns:xs="http://www.w3.org/2001/XMLSchema" xmlns:p="http://schemas.microsoft.com/office/2006/metadata/properties" xmlns:ns2="36c40cd2-d377-4136-850c-adc9b9f776a3" xmlns:ns3="4315c39c-60bb-41a0-98a8-74f05f6b27e8" targetNamespace="http://schemas.microsoft.com/office/2006/metadata/properties" ma:root="true" ma:fieldsID="de76b0480e334e9419c7cb769100773b" ns2:_="" ns3:_="">
    <xsd:import namespace="36c40cd2-d377-4136-850c-adc9b9f776a3"/>
    <xsd:import namespace="4315c39c-60bb-41a0-98a8-74f05f6b27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0cd2-d377-4136-850c-adc9b9f77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36672fb-ee5f-454f-9535-e08e758c04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5c39c-60bb-41a0-98a8-74f05f6b27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1de2baf-5ad7-443d-ae81-dd4518b1b477}" ma:internalName="TaxCatchAll" ma:showField="CatchAllData" ma:web="4315c39c-60bb-41a0-98a8-74f05f6b27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14062-0200-4330-BC41-916DC82FB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82120F-FCC7-4259-824F-1F5A4121A395}">
  <ds:schemaRefs>
    <ds:schemaRef ds:uri="http://schemas.microsoft.com/office/infopath/2007/PartnerControls"/>
    <ds:schemaRef ds:uri="4315c39c-60bb-41a0-98a8-74f05f6b27e8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36c40cd2-d377-4136-850c-adc9b9f776a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DE084F-4F89-43A9-8670-8AE1E07CA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40cd2-d377-4136-850c-adc9b9f776a3"/>
    <ds:schemaRef ds:uri="4315c39c-60bb-41a0-98a8-74f05f6b27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816</Words>
  <Application>Microsoft Office PowerPoint</Application>
  <PresentationFormat>Widescreen</PresentationFormat>
  <Paragraphs>79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Cabin</vt:lpstr>
      <vt:lpstr>Calibri</vt:lpstr>
      <vt:lpstr>Calibri Light</vt:lpstr>
      <vt:lpstr>Open Sans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Leitch</dc:creator>
  <cp:lastModifiedBy>Gemma Gardiner</cp:lastModifiedBy>
  <cp:revision>11</cp:revision>
  <cp:lastPrinted>2024-04-04T15:43:22Z</cp:lastPrinted>
  <dcterms:created xsi:type="dcterms:W3CDTF">2021-07-20T10:32:08Z</dcterms:created>
  <dcterms:modified xsi:type="dcterms:W3CDTF">2024-10-29T09:53:31Z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0x010100B438FA3911BCB144A374F452E86D0F7C</vt:lpwstr>
  </property>
  <property fmtid="{D5CDD505-2E9C-101B-9397-08002B2CF9AE}" pid="3" name="MediaServiceImageTags">
    <vt:lpwstr/>
  </property>
</Properties>
</file>