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730" r:id="rId5"/>
  </p:sldMasterIdLst>
  <p:notesMasterIdLst>
    <p:notesMasterId r:id="rId17"/>
  </p:notesMasterIdLst>
  <p:handoutMasterIdLst>
    <p:handoutMasterId r:id="rId18"/>
  </p:handoutMasterIdLst>
  <p:sldIdLst>
    <p:sldId id="265" r:id="rId6"/>
    <p:sldId id="1227" r:id="rId7"/>
    <p:sldId id="1245" r:id="rId8"/>
    <p:sldId id="1246" r:id="rId9"/>
    <p:sldId id="1243" r:id="rId10"/>
    <p:sldId id="1247" r:id="rId11"/>
    <p:sldId id="1249" r:id="rId12"/>
    <p:sldId id="1242" r:id="rId13"/>
    <p:sldId id="1248" r:id="rId14"/>
    <p:sldId id="1237" r:id="rId15"/>
    <p:sldId id="1252" r:id="rId16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 Leitch" initials="AL" lastIdx="31" clrIdx="0">
    <p:extLst>
      <p:ext uri="{19B8F6BF-5375-455C-9EA6-DF929625EA0E}">
        <p15:presenceInfo xmlns:p15="http://schemas.microsoft.com/office/powerpoint/2012/main" userId="S::Ann.Leitch@cofesuffolk.org::5840a1e8-05e5-4ec0-bf3e-b9f468412b2d" providerId="AD"/>
      </p:ext>
    </p:extLst>
  </p:cmAuthor>
  <p:cmAuthor id="2" name="Lucy De Las Casas" initials="LDLC" lastIdx="35" clrIdx="1">
    <p:extLst>
      <p:ext uri="{19B8F6BF-5375-455C-9EA6-DF929625EA0E}">
        <p15:presenceInfo xmlns:p15="http://schemas.microsoft.com/office/powerpoint/2012/main" userId="S::lucy.delascasas@cofesuffolk.org::40146ea6-a6fb-4be8-acfc-f8082bf1bdff" providerId="AD"/>
      </p:ext>
    </p:extLst>
  </p:cmAuthor>
  <p:cmAuthor id="3" name="Daniel Caffrey" initials="DC" lastIdx="0" clrIdx="2">
    <p:extLst>
      <p:ext uri="{19B8F6BF-5375-455C-9EA6-DF929625EA0E}">
        <p15:presenceInfo xmlns:p15="http://schemas.microsoft.com/office/powerpoint/2012/main" userId="S-1-5-21-421676198-866137298-1691616715-92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274A75"/>
    <a:srgbClr val="17375E"/>
    <a:srgbClr val="A1C064"/>
    <a:srgbClr val="0ABBBD"/>
    <a:srgbClr val="02B1D4"/>
    <a:srgbClr val="4CB2C9"/>
    <a:srgbClr val="00838A"/>
    <a:srgbClr val="FFE552"/>
    <a:srgbClr val="C9B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436" autoAdjust="0"/>
  </p:normalViewPr>
  <p:slideViewPr>
    <p:cSldViewPr snapToGrid="0">
      <p:cViewPr varScale="1">
        <p:scale>
          <a:sx n="58" d="100"/>
          <a:sy n="58" d="100"/>
        </p:scale>
        <p:origin x="224" y="56"/>
      </p:cViewPr>
      <p:guideLst>
        <p:guide orient="horz" pos="77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4E6E15-5015-4DCF-82A4-B2CA4A45F3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3"/>
            <a:ext cx="2971800" cy="499011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A94CC-A913-459C-98B4-81F554D8B4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3"/>
            <a:ext cx="2971800" cy="499011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r">
              <a:defRPr sz="1200"/>
            </a:lvl1pPr>
          </a:lstStyle>
          <a:p>
            <a:fld id="{8391DB47-BC8E-4B06-8AAD-CD547C188451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FA026-C6B0-45F9-B168-5E2110F48C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6678"/>
            <a:ext cx="2971800" cy="499010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76729-8BF3-43FC-A483-26111034A1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46678"/>
            <a:ext cx="2971800" cy="499010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r">
              <a:defRPr sz="1200"/>
            </a:lvl1pPr>
          </a:lstStyle>
          <a:p>
            <a:fld id="{B1E7D3A5-6E84-4A7A-81E9-37536F9EF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590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71800" cy="499011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3"/>
            <a:ext cx="2971800" cy="499011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r">
              <a:defRPr sz="1200"/>
            </a:lvl1pPr>
          </a:lstStyle>
          <a:p>
            <a:fld id="{8DE0A601-D186-4501-B216-C9A100295B3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9" tIns="45930" rIns="91859" bIns="4593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86364"/>
            <a:ext cx="5486400" cy="3916115"/>
          </a:xfrm>
          <a:prstGeom prst="rect">
            <a:avLst/>
          </a:prstGeom>
        </p:spPr>
        <p:txBody>
          <a:bodyPr vert="horz" lIns="91859" tIns="45930" rIns="91859" bIns="4593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6678"/>
            <a:ext cx="2971800" cy="499010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46678"/>
            <a:ext cx="2971800" cy="499010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r">
              <a:defRPr sz="1200"/>
            </a:lvl1pPr>
          </a:lstStyle>
          <a:p>
            <a:fld id="{6F3C142B-D22D-43C6-BCE4-72E1118158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8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C142B-D22D-43C6-BCE4-72E1118158C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87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C142B-D22D-43C6-BCE4-72E1118158C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488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C142B-D22D-43C6-BCE4-72E1118158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015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C142B-D22D-43C6-BCE4-72E1118158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972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C142B-D22D-43C6-BCE4-72E1118158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947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C142B-D22D-43C6-BCE4-72E1118158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85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6873-28ED-F832-F6A5-C206C43D0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CBC41-212D-DFD7-33BF-B48DAADB0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1D624-EBA2-686B-DC02-9DF783A2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8FF4A-C8AA-D2CD-CF3D-8324DF5DC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5AED9-2A47-CF0C-D580-ED194CA3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6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FB0F-4B9C-D9A8-DAF2-E3E27EC0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BA36F-D901-9ACE-C669-5C8D7BFC3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9DD1-8742-2627-E58D-8E370A9B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B4857-09FE-2714-0AB3-3C3E15DF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49DD4-1B9C-4AC4-28FD-2106F88F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18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CA2106-2DA0-6E72-E23B-8AE015C02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06EE2-EB30-C0AD-62F8-BD3A03F3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11433-918E-627E-8CB6-26A655AA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8B621-C67C-FA16-DBB3-A65DE466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B680F-C460-0C8A-16A3-ECF432B4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395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C9C8-7126-C05E-5432-8F211E9B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090"/>
            <a:ext cx="3444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3766B-5236-F21B-7620-50E00E79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833BF-93A5-F72E-4644-AC36AC402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A282E-59F0-453F-315D-6764E6AE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293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4A4F-3125-4B51-B10A-11E56B347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E2E60-9A0C-4287-9C46-CF2A48E80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E0EB9-B6D0-43B3-9767-F1DD73680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A29BB-BD50-49E1-A04E-FAC8BE12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4B034-E932-4252-89F4-84AE685D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35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0597-094F-4111-8FA9-5C877BCB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02122-6378-4CA3-B797-F4AAF7766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643FE-0F58-465D-873B-D7236FFE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FB6E3-7671-4AF4-BF55-6D945CE2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6F6CD-48DA-4EB6-A1AD-03334E67C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402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FAB9E-CF70-42C2-86FC-B514B4C4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A513A-AAEE-44E8-803B-13DCE4424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72A4A-9826-452C-9C33-4C9FC0FB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43DAC-69A0-4300-B9D5-D3584F450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6B95-AE90-4EB0-B858-97DA90A3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86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38ACA-A5A8-4F3C-AC67-9F3FA187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CA2E3-2486-4D62-A253-3C2A81E35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6315C-B7C9-4701-ABBB-50F7DFD2E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95C18-7130-4774-8572-57ADE9FF1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57030-7ED9-4DA6-91B1-E485EAC09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BE126-D6DE-441A-8229-1D2EACBD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463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332D-2B41-46B3-8124-F5B216EF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E6D83-AD12-4DA5-888B-4483430FB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ACEF6-9D87-47E0-8D29-958E071A7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9E617-25E7-4916-BF58-31D89DB76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89E63D-F279-4735-AD19-4C0A132E3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BEEFDF-F24B-45D4-9F3C-31A5FAC3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DCE8AA-E9B8-41BD-BC8B-23F991F5A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78851D-D2E5-4667-962A-C450BDB2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318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A354-B619-4649-8021-EBB58B1F1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56038-ADEE-4DE3-8059-936A78DB8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CB7E4-C250-4108-A197-1CDA9BD61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C4639-4B5C-4D86-85F2-45F28A42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832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B526D-4F34-4A0F-BD9F-69FA8008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4985F7-7CED-4762-8C42-BE9B0437B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790E6-D5BF-40F0-B9D3-0F7CAF83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099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ED8E-AD77-8EF1-0A06-B0A3F101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29B53-0728-5FA1-CB24-3FD8E9E3D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64AE8-F809-AC31-EF5B-750C7A8E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06B56-552E-7D0E-F020-8578309A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A3F18-AF17-DD51-650B-08DED9761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965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5945-C523-4A64-A8E5-3BCBDFF8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1045B-922A-406B-812A-25F2603CE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DB62D-474D-4ADD-8033-1BF382BD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A770A-7FF9-422D-9086-6504271C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15FE0-9C62-49CC-8BC8-2578ED82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AAC19-0D93-4DE2-BF59-2A937524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461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BAD6-96ED-43B8-AB51-33C47E7E5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1B708-A8EC-4A91-9AA8-50F569235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CEEC2-02A1-4C18-A374-9D4777048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0DE07-5087-412F-80E5-C208EBA2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D4EEA-361A-4C3E-B809-5723E6AE9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7090A-123B-46AE-8C88-8B32301F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99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5778E-5B66-43C1-B783-15F5F48B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BF622-51CC-4C23-8EBD-57F03AF85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A3D89-03C9-4201-A856-640FA567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DDC91-1FE2-44FD-8CA3-F4F52CA4D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591DC-D11C-499F-B1FA-A2AF264F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665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531A05-A30B-4633-B288-870940903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901DC8-A118-4115-9DBA-601EA3274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4EA63-BBFC-44D8-97F0-5DB205C2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64515-237A-4869-B569-8A0830322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1ECDC-7068-470F-B373-B2A6C0987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56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0E62-D403-FB77-898B-5731A251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DE627-42C3-5B42-3429-28FEAE0DE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F3C4C-817C-679B-34BD-F1ECC065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FA722-6D8D-24B4-8149-388BF7EA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B2B42-8678-BE86-3E22-022E5666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85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790CB-60E6-57AB-47AD-48D7FA6A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A367-C5BC-F3E3-8984-95A38407A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D6202-FC9C-A468-E2D9-3567CBE7A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CD6D6-AC46-3480-DD17-3AD004B9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0DBA7-8F29-9EDC-7483-10780A58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4D340-05F1-659E-987A-C46E0B80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49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6CEB-EC94-8FC7-CC48-A5C07FCE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BF98E-875F-7924-7A34-5FF6C7EAC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BCF3D-6196-87FB-7F1D-CEF584703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7AEE2-6313-ACC6-0D65-E19B21D8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7117D8-EACA-74C9-9508-E27B36365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21176-382B-1121-650E-505BA070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8BB7E-563E-BA37-768D-B63CC78D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CE5379-FF9E-F16E-E809-5898263D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71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31C2-CF35-7BA4-6E4E-45F488BB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D6378-F664-354D-7A54-7D521FD2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2711B-0F55-F500-F4C4-A4A1EF78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F0824-4D76-87C5-B8B3-F1DCDECB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717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19522-E262-682D-2CBC-D730F367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7BB6D-FAE0-8EBC-A8D3-5253C249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8D55E-C4B8-374D-202B-9097744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1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B67E-B673-6C4F-2202-AB2685B6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5E971-1D7E-4A0F-2A7D-CBE66E9E1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F4D1B-12AF-9C65-1B57-F4DA1AD54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4DB01-DB6D-8EF8-46D0-D5C901D0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1B7C6-FC22-6CD9-132B-0D647DA4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F0D1B-3AB6-5894-A687-712D9469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66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C56E-C6DB-85ED-AE1C-7D726F3C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DA7BA7-5C8A-1E57-1CD1-EC6D8D295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1AD36-023D-5D10-7AA0-26F9B638E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7EAC3-3A7E-A000-1FEC-12362C35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58DC5-20CE-1B2B-2AB1-2AF1A580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02896-4DE9-8D51-CA6A-CAB84FA3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77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0418C-A337-99C8-B005-6381EED0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E14FD-C8F2-21FE-84E9-E4335BF85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B475F-E64E-6E0B-A89B-FB614DDF2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B2120-553B-41AB-89EA-A23B71687F2A}" type="datetimeFigureOut">
              <a:rPr lang="en-GB" smtClean="0"/>
              <a:pPr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0FCB3-58C6-015F-3795-F27BF0651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9495-4EBF-A0C6-B58D-F4E4F26ED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8538AA-D353-2127-2B92-2168A6EBDAE1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21DFD3-04B4-B721-6A09-5B808BC01A58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 rot="10800000">
              <a:off x="0" y="6731333"/>
              <a:ext cx="12192000" cy="12666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9888A7-30BA-6C79-7E98-0426D5B3869F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>
              <a:off x="0" y="0"/>
              <a:ext cx="12192000" cy="1266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67C1F2-6322-BF2A-66ED-F7A33BC10ABA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 rot="16200000">
              <a:off x="8699666" y="3365666"/>
              <a:ext cx="6858000" cy="12666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31F5B4-D05E-B760-7531-EE0955FC0AE1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 rot="5400000">
              <a:off x="-3365666" y="3365666"/>
              <a:ext cx="6858000" cy="126668"/>
            </a:xfrm>
            <a:prstGeom prst="rect">
              <a:avLst/>
            </a:prstGeom>
          </p:spPr>
        </p:pic>
      </p:grp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9D33FF-CF45-AA89-8EF6-9C58E4410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84635" y="315764"/>
            <a:ext cx="1253115" cy="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ABE0D1-5995-4DCC-9A63-EC81F5E7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1E34A-A72D-48DA-9494-E6F8FEF43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A30B2-2A1D-46D8-B639-F8743851E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E1B90-0859-4248-8E04-5FF863094A2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47DA7-2885-4477-B447-81C209C01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B74AF-8B56-47FF-893C-FD9FAE27B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26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>
            <a:spLocks/>
          </p:cNvSpPr>
          <p:nvPr/>
        </p:nvSpPr>
        <p:spPr>
          <a:xfrm>
            <a:off x="3084146" y="2651192"/>
            <a:ext cx="8690230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4400" b="1" dirty="0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Our Emerging Strategy</a:t>
            </a:r>
          </a:p>
          <a:p>
            <a:pPr>
              <a:spcBef>
                <a:spcPts val="600"/>
              </a:spcBef>
            </a:pPr>
            <a:r>
              <a:rPr lang="en-GB" sz="3200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Bury and Rossendale Deanery</a:t>
            </a:r>
          </a:p>
          <a:p>
            <a: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56B2CB"/>
                </a:solidFill>
                <a:latin typeface="Open Sans"/>
              </a:rPr>
              <a:t>Monday</a:t>
            </a:r>
            <a:r>
              <a:rPr lang="en-GB" sz="2400" b="1">
                <a:solidFill>
                  <a:srgbClr val="56B2CB"/>
                </a:solidFill>
                <a:latin typeface="Open Sans"/>
              </a:rPr>
              <a:t>, 13</a:t>
            </a:r>
            <a:r>
              <a:rPr lang="en-GB" sz="2400" b="1" baseline="30000">
                <a:solidFill>
                  <a:srgbClr val="56B2CB"/>
                </a:solidFill>
                <a:latin typeface="Open Sans"/>
              </a:rPr>
              <a:t>th</a:t>
            </a:r>
            <a:r>
              <a:rPr lang="en-GB" sz="2400" b="1">
                <a:solidFill>
                  <a:srgbClr val="56B2CB"/>
                </a:solidFill>
                <a:latin typeface="Open Sans"/>
              </a:rPr>
              <a:t> </a:t>
            </a:r>
            <a:r>
              <a:rPr lang="en-GB" sz="2400" b="1" dirty="0">
                <a:solidFill>
                  <a:srgbClr val="56B2CB"/>
                </a:solidFill>
                <a:latin typeface="Open Sans"/>
              </a:rPr>
              <a:t>January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F1B142-8163-04FA-35B4-B52EC5C006DE}"/>
              </a:ext>
            </a:extLst>
          </p:cNvPr>
          <p:cNvSpPr>
            <a:spLocks/>
          </p:cNvSpPr>
          <p:nvPr/>
        </p:nvSpPr>
        <p:spPr>
          <a:xfrm>
            <a:off x="2928297" y="2492628"/>
            <a:ext cx="45719" cy="2102232"/>
          </a:xfrm>
          <a:prstGeom prst="rect">
            <a:avLst/>
          </a:prstGeom>
          <a:solidFill>
            <a:srgbClr val="008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403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691438" y="260092"/>
            <a:ext cx="705940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3F4B7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Bid to the Church </a:t>
            </a:r>
            <a:r>
              <a:rPr kumimoji="0" lang="en-GB" sz="3200" b="1" i="0" u="none" strike="noStrike" kern="1200" cap="none" spc="0" normalizeH="0" baseline="0" noProof="0" err="1">
                <a:ln>
                  <a:noFill/>
                </a:ln>
                <a:solidFill>
                  <a:srgbClr val="3F4B7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Commissione</a:t>
            </a:r>
            <a:r>
              <a:rPr lang="en-GB" sz="3200" b="1" err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rs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/>
          <p:nvPr/>
        </p:nvSpPr>
        <p:spPr>
          <a:xfrm>
            <a:off x="379459" y="1843950"/>
            <a:ext cx="837138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>
                <a:latin typeface="Open Sans" panose="020B0606030504020204"/>
              </a:rPr>
              <a:t>Over the next 18 months we aim to:</a:t>
            </a:r>
            <a:endParaRPr lang="en-US" sz="2000"/>
          </a:p>
          <a:p>
            <a:endParaRPr lang="en-GB" sz="2000"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</a:rPr>
              <a:t>build confidence, enthusiasm and engagement across the diocese for the next phase;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</a:rPr>
              <a:t>work out our proposals for each of our four priority areas;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</a:rPr>
              <a:t>and develop the missional design, implementation and resourcing plans which will underpin the bid.</a:t>
            </a:r>
          </a:p>
          <a:p>
            <a:pPr lvl="0">
              <a:defRPr/>
            </a:pPr>
            <a:endParaRPr lang="en-GB" sz="2000">
              <a:latin typeface="Open Sans" panose="020B0606030504020204"/>
            </a:endParaRPr>
          </a:p>
          <a:p>
            <a:pPr>
              <a:defRPr/>
            </a:pPr>
            <a:r>
              <a:rPr lang="en-GB" sz="2000">
                <a:latin typeface="Open Sans" panose="020B0606030504020204"/>
              </a:rPr>
              <a:t>Please let us know your thoughts on this emerging strategy ahead of an extensive stakeholder engagement exercise over the autumn, and the preparation of a bid for funding to the Church Commissioners for submission in December 2025.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E91FE-1384-4220-B769-691344C25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/>
          <a:stretch/>
        </p:blipFill>
        <p:spPr>
          <a:xfrm>
            <a:off x="8891944" y="193355"/>
            <a:ext cx="3105144" cy="2046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03A0D-8DB0-4D8A-BC19-553BEEFA5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459" y="4612943"/>
            <a:ext cx="3075628" cy="2051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727345-51C7-4CEA-8D3F-FF93322CF4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2" r="14467" b="50000"/>
          <a:stretch/>
        </p:blipFill>
        <p:spPr>
          <a:xfrm>
            <a:off x="8891943" y="2317032"/>
            <a:ext cx="3105144" cy="221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67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54381" y="271614"/>
            <a:ext cx="493938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32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Shaping Future Plans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03D7C-E638-470C-A2D6-3FD796F85518}"/>
              </a:ext>
            </a:extLst>
          </p:cNvPr>
          <p:cNvSpPr/>
          <p:nvPr/>
        </p:nvSpPr>
        <p:spPr>
          <a:xfrm>
            <a:off x="382441" y="2136851"/>
            <a:ext cx="8760557" cy="34778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dirty="0">
                <a:latin typeface="Open Sans" panose="020B0606030504020204"/>
              </a:rPr>
              <a:t>We are working on </a:t>
            </a:r>
            <a:r>
              <a:rPr lang="en-GB" sz="2000" b="1" dirty="0">
                <a:latin typeface="Open Sans" panose="020B0606030504020204"/>
              </a:rPr>
              <a:t>creative</a:t>
            </a:r>
            <a:r>
              <a:rPr lang="en-GB" sz="2000" dirty="0">
                <a:latin typeface="Open Sans" panose="020B0606030504020204"/>
              </a:rPr>
              <a:t> and </a:t>
            </a:r>
            <a:r>
              <a:rPr lang="en-GB" sz="2000" b="1" dirty="0">
                <a:latin typeface="Open Sans" panose="020B0606030504020204"/>
              </a:rPr>
              <a:t>ambitious</a:t>
            </a:r>
            <a:r>
              <a:rPr lang="en-GB" sz="2000" dirty="0">
                <a:latin typeface="Open Sans" panose="020B0606030504020204"/>
              </a:rPr>
              <a:t> plans for the future and would like your help in shaping them.</a:t>
            </a:r>
          </a:p>
          <a:p>
            <a:endParaRPr lang="en-GB" sz="2000">
              <a:latin typeface="Open Sans" panose="020B0606030504020204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 panose="020B0606030504020204"/>
              </a:rPr>
              <a:t> God is calling us to go out and make disciples – what inspires you most about our emerging strategy?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Open Sans" panose="020B0606030504020204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>
                <a:latin typeface="Open Sans" panose="020B0606030504020204"/>
              </a:rPr>
              <a:t> As the gospel of Jesus is proclaimed afresh in our generation, how </a:t>
            </a:r>
            <a:r>
              <a:rPr lang="en-GB" sz="2000" dirty="0">
                <a:latin typeface="Open Sans" panose="020B0606030504020204"/>
              </a:rPr>
              <a:t>would you like to see your parish develop in the light our emerging strategy?</a:t>
            </a:r>
            <a:endParaRPr lang="en-GB" sz="2000">
              <a:latin typeface="Open Sans" panose="020B0606030504020204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Open Sans"/>
              <a:ea typeface="Open Sans"/>
              <a:cs typeface="Open Sans"/>
            </a:endParaRPr>
          </a:p>
          <a:p>
            <a:pPr marL="342900" indent="-342900">
              <a:buFontTx/>
              <a:buChar char="-"/>
            </a:pPr>
            <a:endParaRPr lang="en-GB" sz="2000">
              <a:latin typeface="Open Sans"/>
              <a:ea typeface="Open Sans"/>
              <a:cs typeface="Open Sans"/>
            </a:endParaRPr>
          </a:p>
        </p:txBody>
      </p:sp>
      <p:pic>
        <p:nvPicPr>
          <p:cNvPr id="13" name="Picture 12" descr="A person holding a cup with other people around her&#10;&#10;Description automatically generated">
            <a:extLst>
              <a:ext uri="{FF2B5EF4-FFF2-40B4-BE49-F238E27FC236}">
                <a16:creationId xmlns:a16="http://schemas.microsoft.com/office/drawing/2014/main" id="{D2E944A0-B7CB-1A01-B108-9ED37479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9" y="2313330"/>
            <a:ext cx="2845444" cy="2125239"/>
          </a:xfrm>
          <a:prstGeom prst="rect">
            <a:avLst/>
          </a:prstGeom>
        </p:spPr>
      </p:pic>
      <p:pic>
        <p:nvPicPr>
          <p:cNvPr id="15" name="Picture 14" descr="A group of people working in a garden&#10;&#10;Description automatically generated">
            <a:extLst>
              <a:ext uri="{FF2B5EF4-FFF2-40B4-BE49-F238E27FC236}">
                <a16:creationId xmlns:a16="http://schemas.microsoft.com/office/drawing/2014/main" id="{769F2ED1-FC3C-FCBA-4D8E-A64EA15A0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698" y="4544027"/>
            <a:ext cx="2846046" cy="2120097"/>
          </a:xfrm>
          <a:prstGeom prst="rect">
            <a:avLst/>
          </a:prstGeom>
        </p:spPr>
      </p:pic>
      <p:pic>
        <p:nvPicPr>
          <p:cNvPr id="18" name="Picture 1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4487D0B-7AEB-4D18-5BE8-14252DC13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9" y="195368"/>
            <a:ext cx="2845444" cy="20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6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685443" y="188008"/>
            <a:ext cx="111047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3F4B7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Our Transformation Programme</a:t>
            </a:r>
            <a:r>
              <a:rPr lang="en-GB" sz="32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 </a:t>
            </a:r>
            <a:endParaRPr lang="en-GB" sz="3200" b="1" i="0" u="none" strike="noStrike" kern="1200" cap="none" spc="0" normalizeH="0" baseline="0" noProof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BED25-5F2A-48C8-B0FB-237D77896FB6}"/>
              </a:ext>
            </a:extLst>
          </p:cNvPr>
          <p:cNvSpPr/>
          <p:nvPr/>
        </p:nvSpPr>
        <p:spPr>
          <a:xfrm>
            <a:off x="294460" y="1537501"/>
            <a:ext cx="8604533" cy="40934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>
                <a:latin typeface="Open Sans" panose="020B0606030504020204"/>
              </a:rPr>
              <a:t>We have made good progress since getting underway with our Transformation Programme, for which we have been awarded significant funding by the Church Commissioners since 2017.  </a:t>
            </a:r>
          </a:p>
          <a:p>
            <a:endParaRPr lang="en-GB" sz="2000">
              <a:latin typeface="Open Sans" panose="020B0606030504020204"/>
            </a:endParaRPr>
          </a:p>
          <a:p>
            <a:r>
              <a:rPr lang="en-GB" sz="2000">
                <a:latin typeface="Open Sans" panose="020B0606030504020204"/>
              </a:rPr>
              <a:t>Many of us have experienced first-hand how things are changing for the better across the diocese in our parishes, schools and chaplaincies. </a:t>
            </a:r>
          </a:p>
          <a:p>
            <a:endParaRPr lang="en-GB" sz="2000">
              <a:latin typeface="Open Sans" panose="020B0606030504020204"/>
            </a:endParaRPr>
          </a:p>
          <a:p>
            <a:r>
              <a:rPr lang="en-GB" sz="2000">
                <a:latin typeface="Open Sans" panose="020B0606030504020204"/>
              </a:rPr>
              <a:t>This is helping us achieve our vision to be a </a:t>
            </a:r>
            <a:r>
              <a:rPr lang="en-GB" sz="2000" b="1">
                <a:latin typeface="Open Sans" panose="020B0606030504020204"/>
              </a:rPr>
              <a:t>worshipping, growing, transforming Christian presence at the heart of every community.</a:t>
            </a:r>
            <a:r>
              <a:rPr lang="en-GB" sz="2000">
                <a:latin typeface="Open Sans" panose="020B0606030504020204"/>
              </a:rPr>
              <a:t> </a:t>
            </a:r>
          </a:p>
          <a:p>
            <a:endParaRPr lang="en-GB" sz="2000">
              <a:latin typeface="Open Sans" panose="020B0606030504020204"/>
            </a:endParaRPr>
          </a:p>
          <a:p>
            <a:r>
              <a:rPr lang="en-GB" sz="2000">
                <a:latin typeface="Open Sans" panose="020B0606030504020204"/>
              </a:rPr>
              <a:t>And work towards our mission goals which are to </a:t>
            </a:r>
            <a:r>
              <a:rPr lang="en-GB" sz="2000" b="1">
                <a:latin typeface="Open Sans" panose="020B0606030504020204"/>
              </a:rPr>
              <a:t>grow</a:t>
            </a:r>
            <a:r>
              <a:rPr lang="en-GB" sz="2000">
                <a:latin typeface="Open Sans" panose="020B0606030504020204"/>
              </a:rPr>
              <a:t> our churches, </a:t>
            </a:r>
            <a:r>
              <a:rPr lang="en-GB" sz="2000" b="1">
                <a:latin typeface="Open Sans" panose="020B0606030504020204"/>
              </a:rPr>
              <a:t>nurture</a:t>
            </a:r>
            <a:r>
              <a:rPr lang="en-GB" sz="2000">
                <a:latin typeface="Open Sans" panose="020B0606030504020204"/>
              </a:rPr>
              <a:t> new and existing disciples, and </a:t>
            </a:r>
            <a:r>
              <a:rPr lang="en-GB" sz="2000" b="1">
                <a:latin typeface="Open Sans" panose="020B0606030504020204"/>
              </a:rPr>
              <a:t>serve</a:t>
            </a:r>
            <a:r>
              <a:rPr lang="en-GB" sz="2000">
                <a:latin typeface="Open Sans" panose="020B0606030504020204"/>
              </a:rPr>
              <a:t> the vulnerable, deprived and excluded.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5283B0-8D34-45DB-8959-21D802566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45" y="188008"/>
            <a:ext cx="3105143" cy="2281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FE8712-452F-406C-B226-C78398318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297" y="4717766"/>
            <a:ext cx="3109279" cy="1952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4F4809-D461-4873-BCA9-8E0BBB766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45" y="2510515"/>
            <a:ext cx="3119631" cy="21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23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689767" y="160739"/>
            <a:ext cx="339708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en-GB" sz="32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Our Progress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BED25-5F2A-48C8-B0FB-237D77896FB6}"/>
              </a:ext>
            </a:extLst>
          </p:cNvPr>
          <p:cNvSpPr/>
          <p:nvPr/>
        </p:nvSpPr>
        <p:spPr>
          <a:xfrm>
            <a:off x="298750" y="1611564"/>
            <a:ext cx="7899443" cy="42627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>
                <a:latin typeface="Open Sans" panose="020B0606030504020204"/>
              </a:rPr>
              <a:t>Our achievements include: </a:t>
            </a:r>
          </a:p>
          <a:p>
            <a:endParaRPr lang="en-GB" sz="2000">
              <a:latin typeface="Open Sans" panose="020B060603050402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</a:rPr>
              <a:t>moving to our new deanery structures</a:t>
            </a:r>
            <a:endParaRPr lang="en-GB" sz="2000">
              <a:latin typeface="Open Sans" panose="020B0606030504020204"/>
              <a:ea typeface="Open Sans"/>
              <a:cs typeface="Open San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</a:rPr>
              <a:t>the creation of our 33 mission communities</a:t>
            </a:r>
            <a:endParaRPr lang="en-GB" sz="2000">
              <a:latin typeface="Open Sans" panose="020B0606030504020204"/>
              <a:ea typeface="Open Sans" panose="020B0606030504020204"/>
              <a:cs typeface="Open Sans" panose="020B060603050402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</a:rPr>
              <a:t>investing in our lay leaders</a:t>
            </a:r>
            <a:endParaRPr lang="en-GB" sz="2000">
              <a:latin typeface="Open Sans" panose="020B0606030504020204"/>
              <a:ea typeface="Open Sans" panose="020B0606030504020204"/>
              <a:cs typeface="Open Sans" panose="020B060603050402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</a:rPr>
              <a:t>supporting children’s ministry in each deanery</a:t>
            </a:r>
            <a:endParaRPr lang="en-GB" sz="2000">
              <a:latin typeface="Open Sans" panose="020B0606030504020204"/>
              <a:ea typeface="Open Sans" panose="020B0606030504020204"/>
              <a:cs typeface="Open Sans" panose="020B060603050402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</a:rPr>
              <a:t>increasing the practical support for parishes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  <a:ea typeface="Open Sans" panose="020B0606030504020204"/>
                <a:cs typeface="Open Sans" panose="020B0606030504020204"/>
              </a:rPr>
              <a:t>filling clergy vacancies as our curates finish their curacies.</a:t>
            </a:r>
          </a:p>
          <a:p>
            <a:endParaRPr lang="en-GB" sz="2000">
              <a:latin typeface="Open Sans" panose="020B0606030504020204"/>
            </a:endParaRPr>
          </a:p>
          <a:p>
            <a:r>
              <a:rPr lang="en-GB" sz="2000">
                <a:latin typeface="Open Sans" panose="020B0606030504020204"/>
              </a:rPr>
              <a:t>Most of these changes have focused on new ways of working together which are becoming embedded in the life of our diocese. </a:t>
            </a:r>
          </a:p>
          <a:p>
            <a:endParaRPr lang="en-GB" sz="2000">
              <a:latin typeface="Open Sans" panose="020B0606030504020204"/>
            </a:endParaRPr>
          </a:p>
          <a:p>
            <a:endParaRPr lang="en-GB" sz="1100">
              <a:latin typeface="Calibri" panose="020F0502020204030204" pitchFamily="34" charset="0"/>
              <a:ea typeface="Open Sans" panose="020B0606030504020204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EB7BC-36FE-4583-9675-8625FFACB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44" y="192542"/>
            <a:ext cx="3240234" cy="2156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53C6D5-6E73-4D8E-89F2-26200E61A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43" y="4568066"/>
            <a:ext cx="3240233" cy="2118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3DE733-431E-464D-BF20-AA04CC3C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43" y="2380304"/>
            <a:ext cx="3240232" cy="21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21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694920" y="195695"/>
            <a:ext cx="111047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32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Our Mission Priorities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BED25-5F2A-48C8-B0FB-237D77896FB6}"/>
              </a:ext>
            </a:extLst>
          </p:cNvPr>
          <p:cNvSpPr/>
          <p:nvPr/>
        </p:nvSpPr>
        <p:spPr>
          <a:xfrm>
            <a:off x="182712" y="1636201"/>
            <a:ext cx="8773281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latin typeface="Open Sans" panose="020B0606030504020204"/>
                <a:ea typeface="Times New Roman" panose="02020603050405020304" pitchFamily="18" charset="0"/>
              </a:rPr>
              <a:t>We are shifting our focus from </a:t>
            </a:r>
            <a:r>
              <a:rPr lang="en-GB" sz="2000" b="1">
                <a:latin typeface="Open Sans" panose="020B0606030504020204"/>
                <a:ea typeface="Times New Roman" panose="02020603050405020304" pitchFamily="18" charset="0"/>
              </a:rPr>
              <a:t>capacity and structural changes </a:t>
            </a:r>
            <a:r>
              <a:rPr lang="en-GB" sz="2000">
                <a:latin typeface="Open Sans" panose="020B0606030504020204"/>
                <a:ea typeface="Times New Roman" panose="02020603050405020304" pitchFamily="18" charset="0"/>
              </a:rPr>
              <a:t>to our    </a:t>
            </a:r>
            <a:r>
              <a:rPr lang="en-GB" sz="2000" b="1">
                <a:latin typeface="Open Sans" panose="020B0606030504020204"/>
                <a:ea typeface="Times New Roman" panose="02020603050405020304" pitchFamily="18" charset="0"/>
              </a:rPr>
              <a:t>key themes </a:t>
            </a:r>
            <a:r>
              <a:rPr lang="en-GB" sz="2000">
                <a:latin typeface="Open Sans" panose="020B0606030504020204"/>
                <a:ea typeface="Times New Roman" panose="02020603050405020304" pitchFamily="18" charset="0"/>
              </a:rPr>
              <a:t>of</a:t>
            </a:r>
            <a:r>
              <a:rPr lang="en-GB" sz="2000" b="1">
                <a:latin typeface="Open Sans" panose="020B0606030504020204"/>
                <a:ea typeface="Times New Roman" panose="02020603050405020304" pitchFamily="18" charset="0"/>
              </a:rPr>
              <a:t>: </a:t>
            </a:r>
          </a:p>
          <a:p>
            <a:endParaRPr lang="en-GB" sz="2000" b="1">
              <a:latin typeface="Open Sans" panose="020B0606030504020204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  <a:ea typeface="Times New Roman" panose="02020603050405020304" pitchFamily="18" charset="0"/>
              </a:rPr>
              <a:t>Growing Younger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  <a:ea typeface="Times New Roman" panose="02020603050405020304" pitchFamily="18" charset="0"/>
              </a:rPr>
              <a:t>Church Planting and Revitalisation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  <a:ea typeface="Times New Roman" panose="02020603050405020304" pitchFamily="18" charset="0"/>
              </a:rPr>
              <a:t>Developing Missional Leaders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Open Sans" panose="020B0606030504020204"/>
                <a:ea typeface="Times New Roman" panose="02020603050405020304" pitchFamily="18" charset="0"/>
              </a:rPr>
              <a:t>Parish Renewal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>
              <a:latin typeface="Open Sans" panose="020B0606030504020204"/>
              <a:ea typeface="Times New Roman" panose="02020603050405020304" pitchFamily="18" charset="0"/>
            </a:endParaRPr>
          </a:p>
          <a:p>
            <a:r>
              <a:rPr lang="en-GB" sz="2000">
                <a:latin typeface="Open Sans" panose="020B0606030504020204"/>
              </a:rPr>
              <a:t>Given the excellent start that has been made, we now have the opportunity to be even more </a:t>
            </a:r>
            <a:r>
              <a:rPr lang="en-GB" sz="2000" b="1">
                <a:latin typeface="Open Sans" panose="020B0606030504020204"/>
              </a:rPr>
              <a:t>creative</a:t>
            </a:r>
            <a:r>
              <a:rPr lang="en-GB" sz="2000">
                <a:latin typeface="Open Sans" panose="020B0606030504020204"/>
              </a:rPr>
              <a:t> and </a:t>
            </a:r>
            <a:r>
              <a:rPr lang="en-GB" sz="2000" b="1">
                <a:latin typeface="Open Sans" panose="020B0606030504020204"/>
              </a:rPr>
              <a:t>ambitious</a:t>
            </a:r>
            <a:r>
              <a:rPr lang="en-GB" sz="2000">
                <a:latin typeface="Open Sans" panose="020B0606030504020204"/>
              </a:rPr>
              <a:t> with our plans for the future.</a:t>
            </a:r>
          </a:p>
          <a:p>
            <a:endParaRPr lang="en-GB" sz="2000">
              <a:latin typeface="Open Sans" panose="020B0606030504020204"/>
            </a:endParaRPr>
          </a:p>
          <a:p>
            <a:r>
              <a:rPr lang="en-GB" sz="2000">
                <a:latin typeface="Open Sans" panose="020B0606030504020204"/>
              </a:rPr>
              <a:t>We would like your help in shaping these plans.</a:t>
            </a:r>
          </a:p>
          <a:p>
            <a:pPr>
              <a:spcAft>
                <a:spcPts val="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901ED-FD2D-4BE1-A2F8-340479B9B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0"/>
          <a:stretch/>
        </p:blipFill>
        <p:spPr>
          <a:xfrm>
            <a:off x="9072784" y="155513"/>
            <a:ext cx="2936503" cy="2280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5E63C7-7178-4C5A-857B-AB2054EFC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2642"/>
          <a:stretch/>
        </p:blipFill>
        <p:spPr>
          <a:xfrm>
            <a:off x="9072785" y="2483564"/>
            <a:ext cx="2936503" cy="2280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ABD04F-FC2E-4074-B147-5467CABED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84" y="4811616"/>
            <a:ext cx="2936502" cy="18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6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99421" y="175189"/>
            <a:ext cx="1110477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32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Growing Younger</a:t>
            </a:r>
            <a:r>
              <a:rPr lang="en-GB" sz="3600" b="1">
                <a:solidFill>
                  <a:srgbClr val="3F4B75"/>
                </a:solidFill>
                <a:latin typeface="Cabin"/>
                <a:ea typeface="Open Sans"/>
                <a:cs typeface="Open Sans"/>
              </a:rPr>
              <a:t> 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03D7C-E638-470C-A2D6-3FD796F85518}"/>
              </a:ext>
            </a:extLst>
          </p:cNvPr>
          <p:cNvSpPr/>
          <p:nvPr/>
        </p:nvSpPr>
        <p:spPr>
          <a:xfrm>
            <a:off x="193920" y="1667131"/>
            <a:ext cx="11249114" cy="2361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We have been doing great work in this area, exploring new approaches with the Children Changing Places programme in Bolton, and Man-</a:t>
            </a:r>
            <a:r>
              <a:rPr lang="en-GB" sz="2000" dirty="0" err="1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Dio</a:t>
            </a:r>
            <a:r>
              <a:rPr lang="en-GB" sz="20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 Growing Faith in the other deaneries.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We are now combining this experience and learning to develop a comprehensive approach to </a:t>
            </a:r>
            <a:r>
              <a:rPr lang="en-GB" sz="2000" b="1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engaging with children, young people, and their families</a:t>
            </a:r>
            <a:r>
              <a:rPr lang="en-GB" sz="20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Our focus is on strengthening the links between </a:t>
            </a:r>
            <a:r>
              <a:rPr lang="en-GB" sz="2000" b="1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our parishes and our church schools</a:t>
            </a:r>
            <a:r>
              <a:rPr lang="en-GB" sz="20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1C6443-5758-40A4-8A70-0BE5137ECF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008"/>
          <a:stretch/>
        </p:blipFill>
        <p:spPr>
          <a:xfrm>
            <a:off x="957795" y="3677153"/>
            <a:ext cx="3166028" cy="3005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BE816D-E912-41A5-8EE0-E479D2CFEF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18447" r="7426" b="7032"/>
          <a:stretch/>
        </p:blipFill>
        <p:spPr>
          <a:xfrm>
            <a:off x="4285146" y="3666241"/>
            <a:ext cx="2905340" cy="3005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10CA1-4286-4249-85F5-88F55CE9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3"/>
          <a:stretch/>
        </p:blipFill>
        <p:spPr>
          <a:xfrm>
            <a:off x="7351809" y="3688307"/>
            <a:ext cx="4252548" cy="300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30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46487" y="250512"/>
            <a:ext cx="111047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32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Church Planting and Revitalisation 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03D7C-E638-470C-A2D6-3FD796F85518}"/>
              </a:ext>
            </a:extLst>
          </p:cNvPr>
          <p:cNvSpPr/>
          <p:nvPr/>
        </p:nvSpPr>
        <p:spPr>
          <a:xfrm>
            <a:off x="243739" y="1318650"/>
            <a:ext cx="117045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 Sans" panose="020B0606030504020204"/>
              </a:rPr>
              <a:t>We have had similar successes with </a:t>
            </a:r>
            <a:r>
              <a:rPr lang="en-GB" sz="2000" b="1" dirty="0">
                <a:latin typeface="Open Sans" panose="020B0606030504020204"/>
              </a:rPr>
              <a:t>church planting and revitalisation</a:t>
            </a:r>
            <a:r>
              <a:rPr lang="en-GB" sz="2000" dirty="0">
                <a:latin typeface="Open Sans" panose="020B0606030504020204"/>
              </a:rPr>
              <a:t>.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Over the last seven years, we have set up four new resource churches and more than ten church plants.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We now want to build on this learning and establish churches carrying a </a:t>
            </a:r>
            <a:r>
              <a:rPr lang="en-GB" sz="2000" b="1" dirty="0">
                <a:latin typeface="Open Sans" panose="020B0606030504020204"/>
              </a:rPr>
              <a:t>DNA of mission </a:t>
            </a:r>
            <a:r>
              <a:rPr lang="en-GB" sz="2000" dirty="0">
                <a:latin typeface="Open Sans" panose="020B0606030504020204"/>
              </a:rPr>
              <a:t>across our diocese, particularly in communities where attendance is low.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3A344-0496-444D-A3F0-FCAB1F434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6" y="3459920"/>
            <a:ext cx="4255841" cy="3191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0CD37B-7D48-45C8-A731-067BFA4F8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19228" r="24663" b="13631"/>
          <a:stretch/>
        </p:blipFill>
        <p:spPr>
          <a:xfrm>
            <a:off x="5377218" y="3459920"/>
            <a:ext cx="5385950" cy="314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5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07217" y="255959"/>
            <a:ext cx="111047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3F4B7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Developing Missional Leaders</a:t>
            </a:r>
            <a:r>
              <a:rPr lang="en-GB" sz="32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 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BE4BCA-F926-43E3-85C6-085F07C8CA13}"/>
              </a:ext>
            </a:extLst>
          </p:cNvPr>
          <p:cNvSpPr/>
          <p:nvPr/>
        </p:nvSpPr>
        <p:spPr>
          <a:xfrm>
            <a:off x="303615" y="1249689"/>
            <a:ext cx="114880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 Sans" panose="020B0606030504020204"/>
              </a:rPr>
              <a:t>We are </a:t>
            </a:r>
            <a:r>
              <a:rPr lang="en-GB" sz="2000" b="1" dirty="0">
                <a:latin typeface="Open Sans" panose="020B0606030504020204"/>
              </a:rPr>
              <a:t>investing in our clergy </a:t>
            </a:r>
            <a:r>
              <a:rPr lang="en-GB" sz="2000" dirty="0">
                <a:latin typeface="Open Sans" panose="020B0606030504020204"/>
              </a:rPr>
              <a:t>so they are equipped to grow our churches, especially given the number of newly ordained clergy who are being appointed to stipendiary roles.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We are </a:t>
            </a:r>
            <a:r>
              <a:rPr lang="en-GB" sz="2000" b="1" dirty="0">
                <a:latin typeface="Open Sans" panose="020B0606030504020204"/>
              </a:rPr>
              <a:t>developing our lay people</a:t>
            </a:r>
            <a:r>
              <a:rPr lang="en-GB" sz="2000" dirty="0">
                <a:latin typeface="Open Sans" panose="020B0606030504020204"/>
              </a:rPr>
              <a:t>, particularly through our Authorised Lay Ministry programme. We have also been taking forward our proposals for focal ministry.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We are supporting </a:t>
            </a:r>
            <a:r>
              <a:rPr lang="en-GB" sz="2000" b="1" dirty="0">
                <a:latin typeface="Open Sans" panose="020B0606030504020204"/>
              </a:rPr>
              <a:t>clergy and lay vocations </a:t>
            </a:r>
            <a:r>
              <a:rPr lang="en-GB" sz="2000" dirty="0">
                <a:latin typeface="Open Sans" panose="020B0606030504020204"/>
              </a:rPr>
              <a:t>so we develop a new, diverse generation of church leaders with the calling and skills to grow new faith communities.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D476A-2A62-4828-B068-5742AFBB4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809" y="3945699"/>
            <a:ext cx="3665949" cy="2749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7D76EF-DAE2-4261-89C8-F400678ED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55" y="3945699"/>
            <a:ext cx="4221273" cy="2733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8AE819-233D-474D-99B1-70D2A83F18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/>
          <a:stretch/>
        </p:blipFill>
        <p:spPr>
          <a:xfrm>
            <a:off x="196242" y="3963786"/>
            <a:ext cx="3736932" cy="273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27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81666" y="273715"/>
            <a:ext cx="111047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32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Parish Renewal 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BE4BCA-F926-43E3-85C6-085F07C8CA13}"/>
              </a:ext>
            </a:extLst>
          </p:cNvPr>
          <p:cNvSpPr/>
          <p:nvPr/>
        </p:nvSpPr>
        <p:spPr>
          <a:xfrm>
            <a:off x="209562" y="1312133"/>
            <a:ext cx="11817841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dirty="0">
                <a:latin typeface="Open Sans" panose="020B0606030504020204"/>
              </a:rPr>
              <a:t>We are providing direct support to our parishes to ensure they are </a:t>
            </a:r>
            <a:r>
              <a:rPr lang="en-GB" sz="2000" b="1" dirty="0">
                <a:latin typeface="Open Sans" panose="020B0606030504020204"/>
              </a:rPr>
              <a:t>missionally focused </a:t>
            </a:r>
            <a:r>
              <a:rPr lang="en-GB" sz="2000" dirty="0">
                <a:latin typeface="Open Sans" panose="020B0606030504020204"/>
              </a:rPr>
              <a:t>and their </a:t>
            </a:r>
            <a:r>
              <a:rPr lang="en-GB" sz="2000" b="1" dirty="0">
                <a:latin typeface="Open Sans" panose="020B0606030504020204"/>
              </a:rPr>
              <a:t>financially sustainable.</a:t>
            </a:r>
          </a:p>
          <a:p>
            <a:endParaRPr lang="en-GB" sz="1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Our Area Deans and Lay Chairs are working closely with our parishes, ensuring they have access to the </a:t>
            </a:r>
            <a:r>
              <a:rPr lang="en-GB" sz="2000" b="1" dirty="0">
                <a:latin typeface="Open Sans" panose="020B0606030504020204"/>
              </a:rPr>
              <a:t>support</a:t>
            </a:r>
            <a:r>
              <a:rPr lang="en-GB" sz="2000" dirty="0">
                <a:latin typeface="Open Sans" panose="020B0606030504020204"/>
              </a:rPr>
              <a:t> they need. </a:t>
            </a:r>
          </a:p>
          <a:p>
            <a:endParaRPr lang="en-GB" sz="1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Mission communities are enabling parishes to </a:t>
            </a:r>
            <a:r>
              <a:rPr lang="en-GB" sz="2000" b="1" dirty="0">
                <a:latin typeface="Open Sans" panose="020B0606030504020204"/>
              </a:rPr>
              <a:t>work together </a:t>
            </a:r>
            <a:r>
              <a:rPr lang="en-GB" sz="2000" dirty="0">
                <a:latin typeface="Open Sans" panose="020B0606030504020204"/>
              </a:rPr>
              <a:t>on mission and ministry. Clergy deployment, parochial reorganisation and supporting our most fragile churches are important.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3F50B-4EE2-414C-AE67-843449D2C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7" r="-1953"/>
          <a:stretch/>
        </p:blipFill>
        <p:spPr>
          <a:xfrm>
            <a:off x="4527682" y="3782860"/>
            <a:ext cx="3313612" cy="2877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97557-240E-48E1-9447-E14EDA7FB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94" y="3782861"/>
            <a:ext cx="4186109" cy="2877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FCA57F-4B40-4189-898D-15E09D042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7" y="3782860"/>
            <a:ext cx="4323257" cy="287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56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612339" y="283050"/>
            <a:ext cx="1017625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3200" b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Racial Justice, Net Zero Carbon and Safeguarding 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03D7C-E638-470C-A2D6-3FD796F85518}"/>
              </a:ext>
            </a:extLst>
          </p:cNvPr>
          <p:cNvSpPr/>
          <p:nvPr/>
        </p:nvSpPr>
        <p:spPr>
          <a:xfrm>
            <a:off x="267798" y="1627600"/>
            <a:ext cx="116637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latin typeface="Open Sans" panose="020B0606030504020204"/>
              </a:rPr>
              <a:t>Supporting our international congregations is key to achieving </a:t>
            </a:r>
            <a:r>
              <a:rPr lang="en-GB" sz="2000" b="1">
                <a:latin typeface="Open Sans" panose="020B0606030504020204"/>
              </a:rPr>
              <a:t>racial justice</a:t>
            </a:r>
            <a:r>
              <a:rPr lang="en-GB" sz="2000">
                <a:latin typeface="Open Sans" panose="020B0606030504020204"/>
              </a:rPr>
              <a:t>, as is ensuring that governance, clergy and lay roles are representative of the diversity of our diocese.</a:t>
            </a:r>
          </a:p>
          <a:p>
            <a:endParaRPr lang="en-GB" sz="2000">
              <a:latin typeface="Open Sans" panose="020B0606030504020204"/>
            </a:endParaRPr>
          </a:p>
          <a:p>
            <a:r>
              <a:rPr lang="en-GB" sz="2000">
                <a:latin typeface="Open Sans" panose="020B0606030504020204"/>
              </a:rPr>
              <a:t>Together we are continuing our work towards achieving </a:t>
            </a:r>
            <a:r>
              <a:rPr lang="en-GB" sz="2000" b="1">
                <a:latin typeface="Open Sans" panose="020B0606030504020204"/>
              </a:rPr>
              <a:t>Net Zero Carbon</a:t>
            </a:r>
            <a:r>
              <a:rPr lang="en-GB" sz="2000">
                <a:latin typeface="Open Sans" panose="020B0606030504020204"/>
              </a:rPr>
              <a:t>. Our parishes and schools are measuring their energy use and taking simple, practical steps to reduce their carbon footprint. </a:t>
            </a:r>
          </a:p>
          <a:p>
            <a:endParaRPr lang="en-GB" sz="2000">
              <a:latin typeface="Open Sans" panose="020B0606030504020204"/>
            </a:endParaRPr>
          </a:p>
          <a:p>
            <a:r>
              <a:rPr lang="en-GB" sz="2000">
                <a:latin typeface="Open Sans" panose="020B0606030504020204"/>
              </a:rPr>
              <a:t>We continue to provide a safe environment for all by promoting effective </a:t>
            </a:r>
            <a:r>
              <a:rPr lang="en-GB" sz="2000" b="1">
                <a:latin typeface="Open Sans" panose="020B0606030504020204"/>
              </a:rPr>
              <a:t>safeguarding. </a:t>
            </a:r>
            <a:endParaRPr lang="en-GB" sz="2000">
              <a:latin typeface="Open Sans" panose="020B060603050402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6BB3A9-9508-45C1-A017-4372BDE28F13}"/>
              </a:ext>
            </a:extLst>
          </p:cNvPr>
          <p:cNvGrpSpPr/>
          <p:nvPr/>
        </p:nvGrpSpPr>
        <p:grpSpPr>
          <a:xfrm>
            <a:off x="180514" y="4633573"/>
            <a:ext cx="11848728" cy="2087147"/>
            <a:chOff x="180514" y="4633573"/>
            <a:chExt cx="11848728" cy="20871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9CA381-5290-4F06-B5CB-35184FE03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" t="14921" r="-370" b="371"/>
            <a:stretch/>
          </p:blipFill>
          <p:spPr>
            <a:xfrm>
              <a:off x="9034506" y="4633573"/>
              <a:ext cx="2994736" cy="204630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3E2FCE5-BE0E-48EA-9EA8-5FC80182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14" y="4634144"/>
              <a:ext cx="3104224" cy="204630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14BD5A1-06E3-48CD-9E2B-13DF60404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90" t="-1" b="-2388"/>
            <a:stretch/>
          </p:blipFill>
          <p:spPr>
            <a:xfrm>
              <a:off x="3340961" y="4633574"/>
              <a:ext cx="2817181" cy="20871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F15EBC-0E88-4F64-A711-239EE0DC6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" t="14628" r="-1" b="13140"/>
            <a:stretch/>
          </p:blipFill>
          <p:spPr>
            <a:xfrm>
              <a:off x="6214367" y="4633574"/>
              <a:ext cx="2763916" cy="2046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5816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accce8-ccd5-4789-908b-b798dde2128a">
      <Terms xmlns="http://schemas.microsoft.com/office/infopath/2007/PartnerControls"/>
    </lcf76f155ced4ddcb4097134ff3c332f>
    <TaxCatchAll xmlns="3941e982-2171-4e03-899c-26db9e31c98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3C4B2664CAE047904D92EEFDAAAB59" ma:contentTypeVersion="14" ma:contentTypeDescription="Create a new document." ma:contentTypeScope="" ma:versionID="af07e067c55e0c30f40acabfd4b76ff3">
  <xsd:schema xmlns:xsd="http://www.w3.org/2001/XMLSchema" xmlns:xs="http://www.w3.org/2001/XMLSchema" xmlns:p="http://schemas.microsoft.com/office/2006/metadata/properties" xmlns:ns2="f9accce8-ccd5-4789-908b-b798dde2128a" xmlns:ns3="3941e982-2171-4e03-899c-26db9e31c98c" targetNamespace="http://schemas.microsoft.com/office/2006/metadata/properties" ma:root="true" ma:fieldsID="ea75eda50175b3389b95ed2de1ded7ee" ns2:_="" ns3:_="">
    <xsd:import namespace="f9accce8-ccd5-4789-908b-b798dde2128a"/>
    <xsd:import namespace="3941e982-2171-4e03-899c-26db9e31c9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accce8-ccd5-4789-908b-b798dde212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36672fb-ee5f-454f-9535-e08e758c04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41e982-2171-4e03-899c-26db9e31c98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4706980-d257-40e1-8574-f3e769de13bd}" ma:internalName="TaxCatchAll" ma:showField="CatchAllData" ma:web="3941e982-2171-4e03-899c-26db9e31c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E14062-0200-4330-BC41-916DC82FB0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82120F-FCC7-4259-824F-1F5A4121A395}">
  <ds:schemaRefs>
    <ds:schemaRef ds:uri="3941e982-2171-4e03-899c-26db9e31c98c"/>
    <ds:schemaRef ds:uri="http://purl.org/dc/terms/"/>
    <ds:schemaRef ds:uri="http://schemas.openxmlformats.org/package/2006/metadata/core-properties"/>
    <ds:schemaRef ds:uri="f9accce8-ccd5-4789-908b-b798dde2128a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B423D48-6874-415C-ADE3-6C06F6C43A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accce8-ccd5-4789-908b-b798dde2128a"/>
    <ds:schemaRef ds:uri="3941e982-2171-4e03-899c-26db9e31c9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</TotalTime>
  <Words>819</Words>
  <Application>Microsoft Office PowerPoint</Application>
  <PresentationFormat>Widescreen</PresentationFormat>
  <Paragraphs>81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Cabin</vt:lpstr>
      <vt:lpstr>Calibri</vt:lpstr>
      <vt:lpstr>Calibri Light</vt:lpstr>
      <vt:lpstr>Open Sans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Leitch</dc:creator>
  <cp:lastModifiedBy>Ima Lomax</cp:lastModifiedBy>
  <cp:revision>46</cp:revision>
  <cp:lastPrinted>2024-04-04T15:43:22Z</cp:lastPrinted>
  <dcterms:created xsi:type="dcterms:W3CDTF">2021-07-20T10:32:08Z</dcterms:created>
  <dcterms:modified xsi:type="dcterms:W3CDTF">2025-01-20T12:05:57Z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0x010100C63C4B2664CAE047904D92EEFDAAAB59</vt:lpwstr>
  </property>
  <property fmtid="{D5CDD505-2E9C-101B-9397-08002B2CF9AE}" pid="3" name="MediaServiceImageTags">
    <vt:lpwstr/>
  </property>
</Properties>
</file>