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9" r:id="rId3"/>
    <p:sldId id="260" r:id="rId4"/>
    <p:sldId id="264" r:id="rId5"/>
    <p:sldId id="266" r:id="rId6"/>
    <p:sldId id="267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38C170-E54F-4B57-854C-2C21E9F5D432}">
          <p14:sldIdLst>
            <p14:sldId id="265"/>
            <p14:sldId id="259"/>
            <p14:sldId id="260"/>
            <p14:sldId id="264"/>
            <p14:sldId id="266"/>
            <p14:sldId id="267"/>
            <p14:sldId id="262"/>
            <p14:sldId id="26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B75"/>
    <a:srgbClr val="595F74"/>
    <a:srgbClr val="56B2CB"/>
    <a:srgbClr val="00838B"/>
    <a:srgbClr val="FEE85C"/>
    <a:srgbClr val="00B5BC"/>
    <a:srgbClr val="54B2CC"/>
    <a:srgbClr val="3A3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3" autoAdjust="0"/>
    <p:restoredTop sz="94660"/>
  </p:normalViewPr>
  <p:slideViewPr>
    <p:cSldViewPr snapToGrid="0">
      <p:cViewPr>
        <p:scale>
          <a:sx n="100" d="100"/>
          <a:sy n="100" d="100"/>
        </p:scale>
        <p:origin x="1229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3F4B75"/>
                </a:solidFill>
                <a:latin typeface="+mn-lt"/>
                <a:ea typeface="+mn-ea"/>
                <a:cs typeface="+mn-cs"/>
              </a:defRPr>
            </a:pPr>
            <a:r>
              <a:rPr lang="en-GB" sz="2400" b="1" dirty="0">
                <a:solidFill>
                  <a:srgbClr val="3F4B75"/>
                </a:solidFill>
                <a:latin typeface="Cabin" pitchFamily="2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3F4B7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693219816356562E-2"/>
          <c:y val="0.1249936873785589"/>
          <c:w val="0.94193201484193056"/>
          <c:h val="0.761697263887625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56B2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A2-461E-AE39-D67BCDA5E1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838B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A2-461E-AE39-D67BCDA5E1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3F4B75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A2-461E-AE39-D67BCDA5E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6927392"/>
        <c:axId val="806926080"/>
      </c:lineChart>
      <c:catAx>
        <c:axId val="80692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926080"/>
        <c:crosses val="autoZero"/>
        <c:auto val="1"/>
        <c:lblAlgn val="ctr"/>
        <c:lblOffset val="100"/>
        <c:noMultiLvlLbl val="0"/>
      </c:catAx>
      <c:valAx>
        <c:axId val="80692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92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0338385361069"/>
          <c:y val="0.93332907132874487"/>
          <c:w val="0.48733181558845851"/>
          <c:h val="6.66709286712551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3F4B75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3F4B75"/>
                </a:solidFill>
                <a:latin typeface="Open Sans" panose="020B0606030504020204"/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3F4B7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338636702692925"/>
          <c:y val="0.16754429408713403"/>
          <c:w val="0.52362902787917354"/>
          <c:h val="0.740266062902525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F4B75"/>
            </a:solidFill>
          </c:spPr>
          <c:dPt>
            <c:idx val="0"/>
            <c:bubble3D val="0"/>
            <c:spPr>
              <a:solidFill>
                <a:srgbClr val="3F4B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24-4C46-804B-DD2C998B860D}"/>
              </c:ext>
            </c:extLst>
          </c:dPt>
          <c:dPt>
            <c:idx val="1"/>
            <c:bubble3D val="0"/>
            <c:spPr>
              <a:solidFill>
                <a:srgbClr val="56B2C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24-4C46-804B-DD2C998B860D}"/>
              </c:ext>
            </c:extLst>
          </c:dPt>
          <c:dPt>
            <c:idx val="2"/>
            <c:bubble3D val="0"/>
            <c:spPr>
              <a:solidFill>
                <a:srgbClr val="00B5B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24-4C46-804B-DD2C998B860D}"/>
              </c:ext>
            </c:extLst>
          </c:dPt>
          <c:dPt>
            <c:idx val="3"/>
            <c:bubble3D val="0"/>
            <c:spPr>
              <a:solidFill>
                <a:srgbClr val="0083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24-4C46-804B-DD2C998B860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24-4C46-804B-DD2C998B8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974097030066236E-3"/>
          <c:y val="0.86120462495975503"/>
          <c:w val="0.9944025902969934"/>
          <c:h val="0.138795375040245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6873-28ED-F832-F6A5-C206C43D0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CBC41-212D-DFD7-33BF-B48DAADB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1D624-EBA2-686B-DC02-9DF783A2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FF4A-C8AA-D2CD-CF3D-8324DF5D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AED9-2A47-CF0C-D580-ED194CA3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7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FB0F-4B9C-D9A8-DAF2-E3E27EC0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BA36F-D901-9ACE-C669-5C8D7BFC3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9DD1-8742-2627-E58D-8E370A9B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4857-09FE-2714-0AB3-3C3E15DF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49DD4-1B9C-4AC4-28FD-2106F88F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CA2106-2DA0-6E72-E23B-8AE015C02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06EE2-EB30-C0AD-62F8-BD3A03F3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11433-918E-627E-8CB6-26A655AA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8B621-C67C-FA16-DBB3-A65DE466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B680F-C460-0C8A-16A3-ECF432B4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3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C9C8-7126-C05E-5432-8F211E9B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090"/>
            <a:ext cx="344443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3766B-5236-F21B-7620-50E00E79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pPr/>
              <a:t>07/06/2023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833BF-93A5-F72E-4644-AC36AC40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A282E-59F0-453F-315D-6764E6AE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5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ED8E-AD77-8EF1-0A06-B0A3F101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9B53-0728-5FA1-CB24-3FD8E9E3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64AE8-F809-AC31-EF5B-750C7A8E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06B56-552E-7D0E-F020-8578309A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3F18-AF17-DD51-650B-08DED976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1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0E62-D403-FB77-898B-5731A251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DE627-42C3-5B42-3429-28FEAE0DE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3C4C-817C-679B-34BD-F1ECC065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FA722-6D8D-24B4-8149-388BF7EA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B2B42-8678-BE86-3E22-022E566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59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90CB-60E6-57AB-47AD-48D7FA6A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A367-C5BC-F3E3-8984-95A38407A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D6202-FC9C-A468-E2D9-3567CBE7A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CD6D6-AC46-3480-DD17-3AD004B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0DBA7-8F29-9EDC-7483-10780A58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4D340-05F1-659E-987A-C46E0B80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CEB-EC94-8FC7-CC48-A5C07FCE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BF98E-875F-7924-7A34-5FF6C7EAC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BCF3D-6196-87FB-7F1D-CEF584703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7AEE2-6313-ACC6-0D65-E19B21D8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117D8-EACA-74C9-9508-E27B36365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21176-382B-1121-650E-505BA070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8BB7E-563E-BA37-768D-B63CC78D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E5379-FF9E-F16E-E809-5898263D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0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31C2-CF35-7BA4-6E4E-45F488BB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D6378-F664-354D-7A54-7D521FD2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2711B-0F55-F500-F4C4-A4A1EF78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F0824-4D76-87C5-B8B3-F1DCDECB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7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19522-E262-682D-2CBC-D730F367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7BB6D-FAE0-8EBC-A8D3-5253C249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D55E-C4B8-374D-202B-9097744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05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B67E-B673-6C4F-2202-AB2685B6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E971-1D7E-4A0F-2A7D-CBE66E9E1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4D1B-12AF-9C65-1B57-F4DA1AD5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DB01-DB6D-8EF8-46D0-D5C901D0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B7C6-FC22-6CD9-132B-0D647DA4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F0D1B-3AB6-5894-A687-712D9469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5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C56E-C6DB-85ED-AE1C-7D726F3C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A7BA7-5C8A-1E57-1CD1-EC6D8D295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1AD36-023D-5D10-7AA0-26F9B638E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7EAC3-3A7E-A000-1FEC-12362C35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8DC5-20CE-1B2B-2AB1-2AF1A580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02896-4DE9-8D51-CA6A-CAB84FA3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1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0418C-A337-99C8-B005-6381EED0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E14FD-C8F2-21FE-84E9-E4335BF8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B475F-E64E-6E0B-A89B-FB614DDF2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B2120-553B-41AB-89EA-A23B71687F2A}" type="datetimeFigureOut">
              <a:rPr lang="en-GB" smtClean="0"/>
              <a:pPr/>
              <a:t>07/06/2023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0FCB3-58C6-015F-3795-F27BF065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9495-4EBF-A0C6-B58D-F4E4F26ED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54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ioceseofmancheste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4ECF97-4B57-1176-D92B-BCC3C77646A3}"/>
              </a:ext>
            </a:extLst>
          </p:cNvPr>
          <p:cNvSpPr/>
          <p:nvPr/>
        </p:nvSpPr>
        <p:spPr>
          <a:xfrm>
            <a:off x="103348" y="18854"/>
            <a:ext cx="11981966" cy="67534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>
            <a:spLocks/>
          </p:cNvSpPr>
          <p:nvPr/>
        </p:nvSpPr>
        <p:spPr>
          <a:xfrm>
            <a:off x="3194234" y="2488988"/>
            <a:ext cx="8621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  <a:r>
              <a:rPr lang="en-GB" sz="44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60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en-GB" sz="44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>
            <a:spLocks/>
          </p:cNvSpPr>
          <p:nvPr/>
        </p:nvSpPr>
        <p:spPr>
          <a:xfrm>
            <a:off x="3247087" y="3306361"/>
            <a:ext cx="334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6B2CB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Subtitle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45184" y="3345177"/>
            <a:ext cx="6858001" cy="1676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F1B142-8163-04FA-35B4-B52EC5C006DE}"/>
              </a:ext>
            </a:extLst>
          </p:cNvPr>
          <p:cNvSpPr>
            <a:spLocks/>
          </p:cNvSpPr>
          <p:nvPr/>
        </p:nvSpPr>
        <p:spPr>
          <a:xfrm>
            <a:off x="2928297" y="2492628"/>
            <a:ext cx="45719" cy="1751590"/>
          </a:xfrm>
          <a:prstGeom prst="rect">
            <a:avLst/>
          </a:prstGeom>
          <a:solidFill>
            <a:srgbClr val="00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3" y="6729461"/>
            <a:ext cx="12188675" cy="126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4BB84F-DD05-A39F-F47C-26FED342FF5B}"/>
              </a:ext>
            </a:extLst>
          </p:cNvPr>
          <p:cNvSpPr txBox="1">
            <a:spLocks/>
          </p:cNvSpPr>
          <p:nvPr/>
        </p:nvSpPr>
        <p:spPr>
          <a:xfrm>
            <a:off x="3247087" y="3844108"/>
            <a:ext cx="2577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Date xx/xx/</a:t>
            </a:r>
            <a:r>
              <a:rPr lang="en-GB" sz="2800" b="1" dirty="0" err="1">
                <a:solidFill>
                  <a:srgbClr val="002060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xxxx</a:t>
            </a:r>
            <a:endParaRPr lang="en-GB" sz="2800" b="1" dirty="0">
              <a:solidFill>
                <a:srgbClr val="002060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ABB58-6422-0C95-35E4-319773D8DA7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7"/>
            <a:ext cx="12188675" cy="126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03A8-73E7-1F5E-D2AC-D3C9CBDC86F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304350BC-5412-0C5C-CF40-B83332217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33" y="201410"/>
            <a:ext cx="3522323" cy="7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0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049567" y="1390993"/>
            <a:ext cx="569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36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1002415" y="2540743"/>
            <a:ext cx="5483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</a:rPr>
              <a:t>Our presentation template has been updated –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this pack provides you with lots of options of formats that you can pick and choose from.</a:t>
            </a:r>
            <a:endParaRPr lang="en-GB" sz="2400" dirty="0"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A206D2-AD7A-1620-3055-AB40A7679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E0E60-AE19-7306-068C-0BE6EAD52EA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503D0-54FD-2067-E1E9-AC2B3FEF1CF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AB844-ECDA-48EB-E529-06A6B6B31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51" y="803596"/>
            <a:ext cx="3388519" cy="52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5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977187" y="1246349"/>
            <a:ext cx="56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977185" y="1905505"/>
            <a:ext cx="548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We use bold, clear </a:t>
            </a:r>
            <a:r>
              <a:rPr lang="en-GB" sz="2400" dirty="0">
                <a:solidFill>
                  <a:srgbClr val="000000"/>
                </a:solidFill>
                <a:latin typeface="Open Sans" panose="020B0606030504020204"/>
              </a:rPr>
              <a:t>images of people to bring our work in the diocese to life</a:t>
            </a:r>
            <a:endParaRPr lang="en-US" sz="2400" dirty="0">
              <a:solidFill>
                <a:srgbClr val="000000"/>
              </a:solidFill>
              <a:latin typeface="Open Sans" panose="020B0606030504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9A720-920C-6833-802B-F4160E4DB33D}"/>
              </a:ext>
            </a:extLst>
          </p:cNvPr>
          <p:cNvSpPr txBox="1"/>
          <p:nvPr/>
        </p:nvSpPr>
        <p:spPr>
          <a:xfrm>
            <a:off x="977187" y="3105834"/>
            <a:ext cx="56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2</a:t>
            </a:r>
            <a:endParaRPr lang="en-GB" sz="24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F6B8A-00B8-410E-C6C0-93806FE26F9C}"/>
              </a:ext>
            </a:extLst>
          </p:cNvPr>
          <p:cNvSpPr txBox="1"/>
          <p:nvPr/>
        </p:nvSpPr>
        <p:spPr>
          <a:xfrm>
            <a:off x="1007131" y="3881098"/>
            <a:ext cx="5483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</a:rPr>
              <a:t>Our fonts are now the same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as the national Church of England branding.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Cabin for titles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Sans for the body of the text. 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are readily available. 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brand </a:t>
            </a:r>
            <a:r>
              <a:rPr lang="en-US" sz="2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colours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remain the same. </a:t>
            </a:r>
            <a:endParaRPr lang="en-GB" sz="2400" dirty="0"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E03DFD-3FF7-3AC9-4849-41370C277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06AC2-CEF6-DCF0-CB8D-4D3CA00BB72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93A42-7BB4-E2D0-810E-309C17720D9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12C75-4E6A-0372-F1DE-490E0CF5F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97" y="1163674"/>
            <a:ext cx="3447183" cy="2210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B2FF2-A77B-799C-4A36-418FAB7C3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708" y="3662248"/>
            <a:ext cx="3461572" cy="23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4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668791" y="5551632"/>
            <a:ext cx="10747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Open Sans" panose="020B0606030504020204"/>
              </a:rPr>
              <a:t>Joyful, diverse images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can be found in our </a:t>
            </a:r>
            <a:r>
              <a:rPr lang="en-US" sz="2400" dirty="0" err="1">
                <a:solidFill>
                  <a:srgbClr val="000000"/>
                </a:solidFill>
                <a:latin typeface="Open Sans" panose="020B0606030504020204"/>
              </a:rPr>
              <a:t>Flikr</a:t>
            </a:r>
            <a:r>
              <a:rPr lang="en-US" sz="2400" dirty="0">
                <a:solidFill>
                  <a:srgbClr val="000000"/>
                </a:solidFill>
                <a:latin typeface="Open Sans" panose="020B0606030504020204"/>
              </a:rPr>
              <a:t> account </a:t>
            </a:r>
            <a:r>
              <a:rPr lang="en-US" sz="2400" b="1" dirty="0">
                <a:solidFill>
                  <a:srgbClr val="000000"/>
                </a:solidFill>
                <a:latin typeface="Open Sans" panose="020B0606030504020204"/>
              </a:rPr>
              <a:t>- </a:t>
            </a:r>
            <a:r>
              <a:rPr lang="en-GB" sz="2400" dirty="0">
                <a:latin typeface="Open Sans" panose="020B0606030504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Diocese of Manchester | Flickr</a:t>
            </a:r>
            <a:endParaRPr lang="en-US" sz="2400" b="0" i="0" dirty="0">
              <a:effectLst/>
              <a:latin typeface="Open Sans" panose="020B0606030504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15505-C553-2341-A380-B8D314C6047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35" y="1043710"/>
            <a:ext cx="4543719" cy="4315518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7E6655-1758-010E-03E0-46FAE55D06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CFE2A-EA46-C1A4-FD56-75BAD5209A9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2ABD6-B468-D5D5-B0D2-C467F0DA1C7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41D754-B09A-68AF-38E2-0C2AE619DB9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7533" y="1043710"/>
            <a:ext cx="5970339" cy="43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9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6E3F58-1217-DF75-E155-3ECA660F6D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EA5FE25-87AB-082A-3018-8B9FF53C67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11119" y="2375712"/>
            <a:ext cx="2265148" cy="3003583"/>
            <a:chOff x="8211119" y="1977699"/>
            <a:chExt cx="2265148" cy="30035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E0F1A-C25E-6AC1-4D16-D2BB77DECC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1977699"/>
              <a:ext cx="21901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Title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2949957"/>
              <a:ext cx="22651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Lorem Ipsum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 is simply dummy text of the printing and typesetting industry. Lorem Ipsum has been the industry's standard dummy text ever since the 1500s, when an unknown printer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58B701-DF1F-2077-AC60-C90334D60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77AC4-D9EE-3229-21C4-3879783320F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BFF226-A525-C546-9D26-9BBD76FB37A6}"/>
              </a:ext>
            </a:extLst>
          </p:cNvPr>
          <p:cNvSpPr txBox="1"/>
          <p:nvPr/>
        </p:nvSpPr>
        <p:spPr>
          <a:xfrm>
            <a:off x="712750" y="1534220"/>
            <a:ext cx="27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28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65397-6FDA-30F3-102F-9486190CC68C}"/>
              </a:ext>
            </a:extLst>
          </p:cNvPr>
          <p:cNvSpPr txBox="1"/>
          <p:nvPr/>
        </p:nvSpPr>
        <p:spPr>
          <a:xfrm>
            <a:off x="712750" y="2541733"/>
            <a:ext cx="2574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example of a line graph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uses our brand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colours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so that the slide remains consistent and visually appealing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DC593AC-EC5F-59AA-BEB2-AE985EA01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085159"/>
              </p:ext>
            </p:extLst>
          </p:nvPr>
        </p:nvGraphicFramePr>
        <p:xfrm>
          <a:off x="4006375" y="601129"/>
          <a:ext cx="7582302" cy="5573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254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6E3F58-1217-DF75-E155-3ECA660F6D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EA5FE25-87AB-082A-3018-8B9FF53C67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11119" y="2375712"/>
            <a:ext cx="2265148" cy="3003583"/>
            <a:chOff x="8211119" y="1977699"/>
            <a:chExt cx="2265148" cy="30035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E0F1A-C25E-6AC1-4D16-D2BB77DECC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1977699"/>
              <a:ext cx="21901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Title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2949957"/>
              <a:ext cx="22651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Lorem Ipsum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 is simply dummy text of the printing and typesetting industry. Lorem Ipsum has been the industry's standard dummy text ever since the 1500s, when an unknown printer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58B701-DF1F-2077-AC60-C90334D60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77AC4-D9EE-3229-21C4-3879783320F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BFF226-A525-C546-9D26-9BBD76FB37A6}"/>
              </a:ext>
            </a:extLst>
          </p:cNvPr>
          <p:cNvSpPr txBox="1"/>
          <p:nvPr/>
        </p:nvSpPr>
        <p:spPr>
          <a:xfrm>
            <a:off x="601658" y="1487549"/>
            <a:ext cx="27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28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65397-6FDA-30F3-102F-9486190CC68C}"/>
              </a:ext>
            </a:extLst>
          </p:cNvPr>
          <p:cNvSpPr txBox="1"/>
          <p:nvPr/>
        </p:nvSpPr>
        <p:spPr>
          <a:xfrm>
            <a:off x="712750" y="2541733"/>
            <a:ext cx="257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 example </a:t>
            </a:r>
            <a:r>
              <a:rPr lang="en-US" sz="240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 how you might use our brand </a:t>
            </a:r>
            <a:r>
              <a:rPr lang="en-US" sz="240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colours</a:t>
            </a:r>
            <a:r>
              <a:rPr lang="en-US" sz="240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pie charts 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E81A611-B1CB-74FE-5732-6B266CB80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3969310"/>
              </p:ext>
            </p:extLst>
          </p:nvPr>
        </p:nvGraphicFramePr>
        <p:xfrm>
          <a:off x="4430599" y="1225485"/>
          <a:ext cx="6288900" cy="487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326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DD83EB-36B8-C0FC-2064-36A15B5DE7EF}"/>
              </a:ext>
            </a:extLst>
          </p:cNvPr>
          <p:cNvSpPr>
            <a:spLocks/>
          </p:cNvSpPr>
          <p:nvPr/>
        </p:nvSpPr>
        <p:spPr>
          <a:xfrm>
            <a:off x="3896950" y="1170452"/>
            <a:ext cx="7823388" cy="1577703"/>
          </a:xfrm>
          <a:prstGeom prst="rect">
            <a:avLst/>
          </a:prstGeom>
          <a:solidFill>
            <a:srgbClr val="56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928B64-147F-203D-07F6-107B3DA86BB7}"/>
              </a:ext>
            </a:extLst>
          </p:cNvPr>
          <p:cNvSpPr txBox="1"/>
          <p:nvPr/>
        </p:nvSpPr>
        <p:spPr>
          <a:xfrm>
            <a:off x="712750" y="1490053"/>
            <a:ext cx="27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28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C8275-3E78-ED0D-A38F-D49D895A2B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96950" y="2843041"/>
            <a:ext cx="7823388" cy="1577703"/>
          </a:xfrm>
          <a:prstGeom prst="rect">
            <a:avLst/>
          </a:prstGeom>
          <a:solidFill>
            <a:srgbClr val="00B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6FC6EE-93FB-103F-410E-21F51E255D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96950" y="4508888"/>
            <a:ext cx="7823388" cy="1577703"/>
            <a:chOff x="3659952" y="1880539"/>
            <a:chExt cx="7396668" cy="154846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541DF1-F38D-CBED-1E93-3DD98BA02E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9952" y="1880539"/>
              <a:ext cx="7396668" cy="1548461"/>
            </a:xfrm>
            <a:prstGeom prst="rect">
              <a:avLst/>
            </a:prstGeom>
            <a:solidFill>
              <a:srgbClr val="008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850715-7859-D098-4FB4-4458A54707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8581" y="2131549"/>
              <a:ext cx="2217420" cy="57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712750" y="2541733"/>
            <a:ext cx="257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is another </a:t>
            </a:r>
            <a:r>
              <a:rPr lang="en-US" sz="240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option for displaying information 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DEF5-AC94-8D5F-BEF6-625DF4EC4167}"/>
              </a:ext>
            </a:extLst>
          </p:cNvPr>
          <p:cNvSpPr txBox="1"/>
          <p:nvPr/>
        </p:nvSpPr>
        <p:spPr>
          <a:xfrm>
            <a:off x="4128192" y="1791836"/>
            <a:ext cx="74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The guideline font is size 24 to make it easy to read on a screen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6C6B23-4487-4E82-8DFD-720670284816}"/>
              </a:ext>
            </a:extLst>
          </p:cNvPr>
          <p:cNvSpPr txBox="1"/>
          <p:nvPr/>
        </p:nvSpPr>
        <p:spPr>
          <a:xfrm>
            <a:off x="4128192" y="3435744"/>
            <a:ext cx="747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With main headings at font size 40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7D31C0-1847-4863-A785-42612AB49D88}"/>
              </a:ext>
            </a:extLst>
          </p:cNvPr>
          <p:cNvSpPr txBox="1"/>
          <p:nvPr/>
        </p:nvSpPr>
        <p:spPr>
          <a:xfrm>
            <a:off x="4069885" y="4542066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195292-EAEE-4EF6-B893-395EE20940A8}"/>
              </a:ext>
            </a:extLst>
          </p:cNvPr>
          <p:cNvSpPr txBox="1"/>
          <p:nvPr/>
        </p:nvSpPr>
        <p:spPr>
          <a:xfrm>
            <a:off x="4069887" y="5070185"/>
            <a:ext cx="747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Please do adjust to suit your requirements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2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1413770" y="2511160"/>
            <a:ext cx="2940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6E3F58-1217-DF75-E155-3ECA660F6D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8C4899-C124-D645-F317-088CFF0BA5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69170" y="2035734"/>
            <a:ext cx="2869072" cy="3863919"/>
          </a:xfrm>
          <a:prstGeom prst="rect">
            <a:avLst/>
          </a:prstGeom>
          <a:solidFill>
            <a:srgbClr val="54B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B795AA-72AC-3B61-FBF9-90854AD4C2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89164" y="2035733"/>
            <a:ext cx="2869072" cy="3863919"/>
            <a:chOff x="4689164" y="1637720"/>
            <a:chExt cx="2869072" cy="38639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ACB020-7498-6532-E302-939AADA8B4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89164" y="1637720"/>
              <a:ext cx="2869072" cy="3863919"/>
            </a:xfrm>
            <a:prstGeom prst="rect">
              <a:avLst/>
            </a:prstGeom>
            <a:solidFill>
              <a:srgbClr val="00B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57F3A7-F0F0-82AC-4175-C23D81BBFC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89567" y="1977699"/>
              <a:ext cx="21901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A5FE25-87AB-082A-3018-8B9FF53C67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09158" y="2035733"/>
            <a:ext cx="2869072" cy="3863919"/>
            <a:chOff x="7909158" y="1637720"/>
            <a:chExt cx="2869072" cy="38639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DD83EB-36B8-C0FC-2064-36A15B5DE7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09158" y="1637720"/>
              <a:ext cx="2869072" cy="3863919"/>
            </a:xfrm>
            <a:prstGeom prst="rect">
              <a:avLst/>
            </a:prstGeom>
            <a:solidFill>
              <a:srgbClr val="008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E0F1A-C25E-6AC1-4D16-D2BB77DECC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1977699"/>
              <a:ext cx="21901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2949957"/>
              <a:ext cx="2265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1928B64-147F-203D-07F6-107B3DA86BB7}"/>
              </a:ext>
            </a:extLst>
          </p:cNvPr>
          <p:cNvSpPr txBox="1">
            <a:spLocks/>
          </p:cNvSpPr>
          <p:nvPr/>
        </p:nvSpPr>
        <p:spPr>
          <a:xfrm>
            <a:off x="4338242" y="790308"/>
            <a:ext cx="371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36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58B701-DF1F-2077-AC60-C90334D60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77AC4-D9EE-3229-21C4-3879783320F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E7BC56-EEE3-47B6-A20A-708D0D0F521B}"/>
              </a:ext>
            </a:extLst>
          </p:cNvPr>
          <p:cNvSpPr/>
          <p:nvPr/>
        </p:nvSpPr>
        <p:spPr>
          <a:xfrm>
            <a:off x="2092520" y="2120050"/>
            <a:ext cx="1502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1C76A8-0DC7-4911-87D6-00917B9000A1}"/>
              </a:ext>
            </a:extLst>
          </p:cNvPr>
          <p:cNvSpPr/>
          <p:nvPr/>
        </p:nvSpPr>
        <p:spPr>
          <a:xfrm>
            <a:off x="4807670" y="3105835"/>
            <a:ext cx="2611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EE85C"/>
                </a:solidFill>
                <a:latin typeface="Open Sans" panose="020B0606030504020204" pitchFamily="34" charset="0"/>
              </a:rPr>
              <a:t>We have moved away </a:t>
            </a: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from all blue backgrounds on our slides to </a:t>
            </a:r>
            <a:r>
              <a:rPr lang="en-US" sz="2400" dirty="0" err="1">
                <a:solidFill>
                  <a:schemeClr val="bg1"/>
                </a:solidFill>
                <a:latin typeface="Open Sans" panose="020B0606030504020204" pitchFamily="34" charset="0"/>
              </a:rPr>
              <a:t>minimise</a:t>
            </a: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 the use of ink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FCF1B-0912-44D9-A6A4-FD79D6818C6E}"/>
              </a:ext>
            </a:extLst>
          </p:cNvPr>
          <p:cNvSpPr/>
          <p:nvPr/>
        </p:nvSpPr>
        <p:spPr>
          <a:xfrm>
            <a:off x="5412371" y="2157217"/>
            <a:ext cx="1502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8F89DA-93A9-4914-9DDD-9D973539FBE0}"/>
              </a:ext>
            </a:extLst>
          </p:cNvPr>
          <p:cNvSpPr/>
          <p:nvPr/>
        </p:nvSpPr>
        <p:spPr>
          <a:xfrm>
            <a:off x="8520624" y="2157217"/>
            <a:ext cx="1502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E5CFD7-54A5-4958-9F28-0C6B2B1C5DD6}"/>
              </a:ext>
            </a:extLst>
          </p:cNvPr>
          <p:cNvSpPr/>
          <p:nvPr/>
        </p:nvSpPr>
        <p:spPr>
          <a:xfrm>
            <a:off x="8125904" y="3105835"/>
            <a:ext cx="2507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EE85C"/>
                </a:solidFill>
                <a:latin typeface="Open Sans" panose="020B0606030504020204" pitchFamily="34" charset="0"/>
              </a:rPr>
              <a:t>These</a:t>
            </a: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 blocks may be used if you’d like to have different formats in your slide deck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E1B84E-E27B-4FDD-A23F-0076C21F7F3E}"/>
              </a:ext>
            </a:extLst>
          </p:cNvPr>
          <p:cNvSpPr/>
          <p:nvPr/>
        </p:nvSpPr>
        <p:spPr>
          <a:xfrm>
            <a:off x="1610028" y="3036225"/>
            <a:ext cx="2611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EE85C"/>
                </a:solidFill>
                <a:latin typeface="Open Sans" panose="020B0606030504020204" pitchFamily="34" charset="0"/>
              </a:rPr>
              <a:t>Yellow </a:t>
            </a: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can also be used to highlight points and looks good against a darker background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04037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618AA20-C0BC-8371-13AD-8A5A70D30362}"/>
              </a:ext>
            </a:extLst>
          </p:cNvPr>
          <p:cNvGrpSpPr/>
          <p:nvPr/>
        </p:nvGrpSpPr>
        <p:grpSpPr>
          <a:xfrm>
            <a:off x="4008042" y="1465109"/>
            <a:ext cx="7823388" cy="4695268"/>
            <a:chOff x="3896950" y="1170452"/>
            <a:chExt cx="7823388" cy="4695268"/>
          </a:xfrm>
          <a:noFill/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1EED1C-0FB8-DEFB-A461-0B4E4A94434D}"/>
                </a:ext>
              </a:extLst>
            </p:cNvPr>
            <p:cNvGrpSpPr/>
            <p:nvPr/>
          </p:nvGrpSpPr>
          <p:grpSpPr>
            <a:xfrm>
              <a:off x="3896950" y="1170452"/>
              <a:ext cx="7823388" cy="4695268"/>
              <a:chOff x="3896950" y="1170452"/>
              <a:chExt cx="7823388" cy="4695268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DD83EB-36B8-C0FC-2064-36A15B5DE7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96950" y="1170452"/>
                <a:ext cx="7823388" cy="4695268"/>
              </a:xfrm>
              <a:prstGeom prst="rect">
                <a:avLst/>
              </a:prstGeom>
              <a:grpFill/>
              <a:ln w="44450">
                <a:solidFill>
                  <a:srgbClr val="56B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6E0F1A-C25E-6AC1-4D16-D2BB77DECC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8192" y="1487549"/>
                <a:ext cx="4772925" cy="7078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3F4B75"/>
                    </a:solidFill>
                    <a:latin typeface="Cabin"/>
                    <a:ea typeface="Verdana" panose="020B0604030504040204" pitchFamily="34" charset="0"/>
                  </a:rPr>
                  <a:t>Title 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/>
            </p:cNvSpPr>
            <p:nvPr/>
          </p:nvSpPr>
          <p:spPr>
            <a:xfrm>
              <a:off x="4128192" y="2318546"/>
              <a:ext cx="7477514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i="0" dirty="0">
                  <a:effectLst/>
                  <a:latin typeface="Open Sans" panose="020B0606030504020204" pitchFamily="34" charset="0"/>
                </a:rPr>
                <a:t>We hope you lik</a:t>
              </a:r>
              <a:r>
                <a:rPr lang="en-US" sz="2400" b="1" dirty="0">
                  <a:latin typeface="Open Sans" panose="020B0606030504020204" pitchFamily="34" charset="0"/>
                </a:rPr>
                <a:t>e this template. </a:t>
              </a:r>
              <a:r>
                <a:rPr lang="en-US" sz="2400" i="0" dirty="0">
                  <a:effectLst/>
                  <a:latin typeface="Open Sans" panose="020B0606030504020204" pitchFamily="34" charset="0"/>
                </a:rPr>
                <a:t>If you have any feedback or questions please contact Gemma Gardiner or James Newman in th</a:t>
              </a:r>
              <a:r>
                <a:rPr lang="en-US" sz="2400" dirty="0">
                  <a:latin typeface="Open Sans" panose="020B0606030504020204" pitchFamily="34" charset="0"/>
                </a:rPr>
                <a:t>e communications team</a:t>
              </a:r>
              <a:endParaRPr lang="en-US" sz="2400" b="0" i="0" dirty="0">
                <a:effectLst/>
                <a:latin typeface="Open Sans" panose="020B0606030504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1928B64-147F-203D-07F6-107B3DA86BB7}"/>
              </a:ext>
            </a:extLst>
          </p:cNvPr>
          <p:cNvSpPr txBox="1"/>
          <p:nvPr/>
        </p:nvSpPr>
        <p:spPr>
          <a:xfrm>
            <a:off x="657204" y="1526946"/>
            <a:ext cx="27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28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712750" y="2541733"/>
            <a:ext cx="257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effectLst/>
                <a:latin typeface="Open Sans" panose="020B0606030504020204" pitchFamily="34" charset="0"/>
              </a:rPr>
              <a:t>Or you might </a:t>
            </a:r>
            <a:r>
              <a:rPr lang="en-US" sz="2400" i="0" dirty="0">
                <a:effectLst/>
                <a:latin typeface="Open Sans" panose="020B0606030504020204" pitchFamily="34" charset="0"/>
              </a:rPr>
              <a:t>choose to use a format like this with a border around a box.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CB5E5-FD1F-1F24-744E-DAE1CBD1E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A522A-7549-0035-9A20-8B23DD02916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59FD21-99B3-8628-02B9-96368830C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3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409</Words>
  <Application>Microsoft Office PowerPoint</Application>
  <PresentationFormat>Widescreen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Cabin</vt:lpstr>
      <vt:lpstr>Calibri</vt:lpstr>
      <vt:lpstr>Calibri Light</vt:lpstr>
      <vt:lpstr>Open Sans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Newman</dc:creator>
  <cp:lastModifiedBy>James Newman</cp:lastModifiedBy>
  <cp:revision>24</cp:revision>
  <dcterms:created xsi:type="dcterms:W3CDTF">2023-02-01T11:49:27Z</dcterms:created>
  <dcterms:modified xsi:type="dcterms:W3CDTF">2023-06-07T13:14:19Z</dcterms:modified>
</cp:coreProperties>
</file>