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9" r:id="rId6"/>
    <p:sldId id="260" r:id="rId7"/>
    <p:sldId id="264" r:id="rId8"/>
    <p:sldId id="266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38C170-E54F-4B57-854C-2C21E9F5D432}">
          <p14:sldIdLst>
            <p14:sldId id="265"/>
            <p14:sldId id="259"/>
            <p14:sldId id="260"/>
            <p14:sldId id="264"/>
            <p14:sldId id="266"/>
            <p14:sldId id="267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B75"/>
    <a:srgbClr val="595F74"/>
    <a:srgbClr val="56B2CB"/>
    <a:srgbClr val="00838B"/>
    <a:srgbClr val="FEE85C"/>
    <a:srgbClr val="00B5BC"/>
    <a:srgbClr val="54B2CC"/>
    <a:srgbClr val="3A3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3F4B75"/>
                </a:solidFill>
                <a:latin typeface="+mn-lt"/>
                <a:ea typeface="+mn-ea"/>
                <a:cs typeface="+mn-cs"/>
              </a:defRPr>
            </a:pPr>
            <a:r>
              <a:rPr lang="en-GB" sz="2400" b="1">
                <a:solidFill>
                  <a:srgbClr val="3F4B75"/>
                </a:solidFill>
                <a:latin typeface="Cabin" pitchFamily="2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3F4B7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693219816356562E-2"/>
          <c:y val="0.1249936873785589"/>
          <c:w val="0.94193201484193056"/>
          <c:h val="0.761697263887625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56B2CB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A2-461E-AE39-D67BCDA5E1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0083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A2-461E-AE39-D67BCDA5E1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3F4B7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A2-461E-AE39-D67BCDA5E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6927392"/>
        <c:axId val="806926080"/>
      </c:lineChart>
      <c:catAx>
        <c:axId val="8069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926080"/>
        <c:crosses val="autoZero"/>
        <c:auto val="1"/>
        <c:lblAlgn val="ctr"/>
        <c:lblOffset val="100"/>
        <c:noMultiLvlLbl val="0"/>
      </c:catAx>
      <c:valAx>
        <c:axId val="8069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9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0338385361069"/>
          <c:y val="0.93332907132874487"/>
          <c:w val="0.48733181558845851"/>
          <c:h val="6.6670928671255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3F4B75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rgbClr val="3F4B75"/>
                </a:solidFill>
                <a:latin typeface="Open Sans" panose="020B0606030504020204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3F4B7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338636702692925"/>
          <c:y val="0.16754429408713403"/>
          <c:w val="0.52362902787917354"/>
          <c:h val="0.740266062902525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F4B75"/>
            </a:solidFill>
          </c:spPr>
          <c:dPt>
            <c:idx val="0"/>
            <c:bubble3D val="0"/>
            <c:spPr>
              <a:solidFill>
                <a:srgbClr val="3F4B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24-4C46-804B-DD2C998B860D}"/>
              </c:ext>
            </c:extLst>
          </c:dPt>
          <c:dPt>
            <c:idx val="1"/>
            <c:bubble3D val="0"/>
            <c:spPr>
              <a:solidFill>
                <a:srgbClr val="56B2C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24-4C46-804B-DD2C998B860D}"/>
              </c:ext>
            </c:extLst>
          </c:dPt>
          <c:dPt>
            <c:idx val="2"/>
            <c:bubble3D val="0"/>
            <c:spPr>
              <a:solidFill>
                <a:srgbClr val="00B5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24-4C46-804B-DD2C998B860D}"/>
              </c:ext>
            </c:extLst>
          </c:dPt>
          <c:dPt>
            <c:idx val="3"/>
            <c:bubble3D val="0"/>
            <c:spPr>
              <a:solidFill>
                <a:srgbClr val="0083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24-4C46-804B-DD2C998B860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24-4C46-804B-DD2C998B8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974097030066236E-3"/>
          <c:y val="0.86120462495975503"/>
          <c:w val="0.9944025902969934"/>
          <c:h val="0.13879537504024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6873-28ED-F832-F6A5-C206C43D0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CBC41-212D-DFD7-33BF-B48DAADB0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1D624-EBA2-686B-DC02-9DF783A2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FF4A-C8AA-D2CD-CF3D-8324DF5D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AED9-2A47-CF0C-D580-ED194CA3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FB0F-4B9C-D9A8-DAF2-E3E27EC0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BA36F-D901-9ACE-C669-5C8D7BFC3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39DD1-8742-2627-E58D-8E370A9B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B4857-09FE-2714-0AB3-3C3E15DF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49DD4-1B9C-4AC4-28FD-2106F88F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A2106-2DA0-6E72-E23B-8AE015C02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06EE2-EB30-C0AD-62F8-BD3A03F35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1433-918E-627E-8CB6-26A655AA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8B621-C67C-FA16-DBB3-A65DE466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B680F-C460-0C8A-16A3-ECF432B4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3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C9C8-7126-C05E-5432-8F211E9B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90"/>
            <a:ext cx="344443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3766B-5236-F21B-7620-50E00E79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pPr/>
              <a:t>29/08/2025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833BF-93A5-F72E-4644-AC36AC40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A282E-59F0-453F-315D-6764E6AE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ED8E-AD77-8EF1-0A06-B0A3F101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9B53-0728-5FA1-CB24-3FD8E9E3D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64AE8-F809-AC31-EF5B-750C7A8E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06B56-552E-7D0E-F020-8578309A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A3F18-AF17-DD51-650B-08DED976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1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0E62-D403-FB77-898B-5731A251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DE627-42C3-5B42-3429-28FEAE0DE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3C4C-817C-679B-34BD-F1ECC065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FA722-6D8D-24B4-8149-388BF7EA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B2B42-8678-BE86-3E22-022E5666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9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90CB-60E6-57AB-47AD-48D7FA6A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A367-C5BC-F3E3-8984-95A38407A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D6202-FC9C-A468-E2D9-3567CBE7A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CD6D6-AC46-3480-DD17-3AD004B9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0DBA7-8F29-9EDC-7483-10780A58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4D340-05F1-659E-987A-C46E0B80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CEB-EC94-8FC7-CC48-A5C07FCE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BF98E-875F-7924-7A34-5FF6C7EAC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BCF3D-6196-87FB-7F1D-CEF584703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7AEE2-6313-ACC6-0D65-E19B21D85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117D8-EACA-74C9-9508-E27B36365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21176-382B-1121-650E-505BA070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8BB7E-563E-BA37-768D-B63CC78D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E5379-FF9E-F16E-E809-5898263D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0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31C2-CF35-7BA4-6E4E-45F488BB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D6378-F664-354D-7A54-7D521FD2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2711B-0F55-F500-F4C4-A4A1EF78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F0824-4D76-87C5-B8B3-F1DCDECB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97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19522-E262-682D-2CBC-D730F367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7BB6D-FAE0-8EBC-A8D3-5253C249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8D55E-C4B8-374D-202B-90977446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5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B67E-B673-6C4F-2202-AB2685B6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5E971-1D7E-4A0F-2A7D-CBE66E9E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F4D1B-12AF-9C65-1B57-F4DA1AD54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4DB01-DB6D-8EF8-46D0-D5C901D0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1B7C6-FC22-6CD9-132B-0D647DA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F0D1B-3AB6-5894-A687-712D9469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C56E-C6DB-85ED-AE1C-7D726F3C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A7BA7-5C8A-1E57-1CD1-EC6D8D295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1AD36-023D-5D10-7AA0-26F9B638E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7EAC3-3A7E-A000-1FEC-12362C35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2120-553B-41AB-89EA-A23B71687F2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58DC5-20CE-1B2B-2AB1-2AF1A580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02896-4DE9-8D51-CA6A-CAB84FA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1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0418C-A337-99C8-B005-6381EED0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E14FD-C8F2-21FE-84E9-E4335BF85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B475F-E64E-6E0B-A89B-FB614DDF2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2120-553B-41AB-89EA-A23B71687F2A}" type="datetimeFigureOut">
              <a:rPr lang="en-GB" smtClean="0"/>
              <a:pPr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FCB3-58C6-015F-3795-F27BF0651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09495-4EBF-A0C6-B58D-F4E4F26ED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449B-85E2-43EA-A765-3473E0B6E72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8538AA-D353-2127-2B92-2168A6EBDAE1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21DFD3-04B4-B721-6A09-5B808BC01A58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0" y="6731333"/>
              <a:ext cx="12192000" cy="1266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9888A7-30BA-6C79-7E98-0426D5B3869F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1266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67C1F2-6322-BF2A-66ED-F7A33BC10ABA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8699666" y="3365666"/>
              <a:ext cx="6858000" cy="1266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31F5B4-D05E-B760-7531-EE0955FC0AE1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3365666" y="3365666"/>
              <a:ext cx="6858000" cy="126668"/>
            </a:xfrm>
            <a:prstGeom prst="rect">
              <a:avLst/>
            </a:prstGeom>
          </p:spPr>
        </p:pic>
      </p:grp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9D33FF-CF45-AA89-8EF6-9C58E4410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635" y="315764"/>
            <a:ext cx="1253115" cy="6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lickr.com/photos/dioceseofmanchester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D6E58F-17BC-B0DE-4883-4A3D7A55C644}"/>
              </a:ext>
            </a:extLst>
          </p:cNvPr>
          <p:cNvSpPr txBox="1">
            <a:spLocks/>
          </p:cNvSpPr>
          <p:nvPr/>
        </p:nvSpPr>
        <p:spPr>
          <a:xfrm>
            <a:off x="3124164" y="2366368"/>
            <a:ext cx="8621846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b="1">
                <a:solidFill>
                  <a:srgbClr val="3F4B75"/>
                </a:solidFill>
                <a:latin typeface="Open Sans"/>
                <a:ea typeface="Open Sans"/>
                <a:cs typeface="Open Sans"/>
              </a:rPr>
              <a:t>Presentation template</a:t>
            </a:r>
            <a:endParaRPr lang="en-US">
              <a:solidFill>
                <a:srgbClr val="000000"/>
              </a:solidFill>
              <a:latin typeface="Open Sans"/>
              <a:ea typeface="Calibri" panose="020F0502020204030204"/>
              <a:cs typeface="Calibri" panose="020F0502020204030204"/>
            </a:endParaRPr>
          </a:p>
          <a:p>
            <a:r>
              <a:rPr lang="en-GB" sz="3600" b="1">
                <a:solidFill>
                  <a:srgbClr val="56B2CB"/>
                </a:solidFill>
                <a:latin typeface="Open Sans"/>
                <a:ea typeface="Open Sans"/>
                <a:cs typeface="Open Sans"/>
              </a:rPr>
              <a:t>Subtitle</a:t>
            </a:r>
            <a:r>
              <a:rPr lang="en-GB" sz="6000" b="1">
                <a:solidFill>
                  <a:srgbClr val="3F4B75"/>
                </a:solidFill>
                <a:latin typeface="Open Sans"/>
                <a:ea typeface="Open Sans"/>
                <a:cs typeface="Open Sans"/>
              </a:rPr>
              <a:t> </a:t>
            </a: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r>
              <a:rPr lang="en-GB" sz="2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Date</a:t>
            </a:r>
            <a:endParaRPr lang="en-US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lvl="1"/>
            <a:endParaRPr lang="en-GB" sz="6000" b="1">
              <a:solidFill>
                <a:srgbClr val="3F4B75"/>
              </a:solidFill>
              <a:latin typeface="Cabin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1B142-8163-04FA-35B4-B52EC5C006DE}"/>
              </a:ext>
            </a:extLst>
          </p:cNvPr>
          <p:cNvSpPr>
            <a:spLocks/>
          </p:cNvSpPr>
          <p:nvPr/>
        </p:nvSpPr>
        <p:spPr>
          <a:xfrm>
            <a:off x="2928297" y="2492628"/>
            <a:ext cx="45719" cy="2102232"/>
          </a:xfrm>
          <a:prstGeom prst="rect">
            <a:avLst/>
          </a:prstGeom>
          <a:solidFill>
            <a:srgbClr val="00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0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D6E58F-17BC-B0DE-4883-4A3D7A55C644}"/>
              </a:ext>
            </a:extLst>
          </p:cNvPr>
          <p:cNvSpPr txBox="1"/>
          <p:nvPr/>
        </p:nvSpPr>
        <p:spPr>
          <a:xfrm>
            <a:off x="1753694" y="262461"/>
            <a:ext cx="648162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>
                <a:solidFill>
                  <a:srgbClr val="3F4B75"/>
                </a:solidFill>
                <a:latin typeface="Open Sans"/>
                <a:ea typeface="Open Sans"/>
                <a:cs typeface="Open Sans"/>
              </a:rPr>
              <a:t>Presentation Template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72FB3-B407-5A96-7190-93CC75BB9B54}"/>
              </a:ext>
            </a:extLst>
          </p:cNvPr>
          <p:cNvSpPr txBox="1"/>
          <p:nvPr/>
        </p:nvSpPr>
        <p:spPr>
          <a:xfrm>
            <a:off x="597301" y="1711224"/>
            <a:ext cx="7046558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Our presentation template has been updated.</a:t>
            </a:r>
            <a:endParaRPr lang="en-GB" sz="2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endParaRPr lang="en-US" sz="2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Please use this template from now on.</a:t>
            </a:r>
            <a:endParaRPr lang="en-GB" sz="2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endParaRPr lang="en-US" sz="2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This pack provides you with lots of options of formats that you can pick and choose from.</a:t>
            </a:r>
            <a:endParaRPr lang="en-GB" sz="2800">
              <a:latin typeface="Open Sans"/>
              <a:ea typeface="Open Sans"/>
              <a:cs typeface="Open Sans"/>
            </a:endParaRPr>
          </a:p>
        </p:txBody>
      </p:sp>
      <p:pic>
        <p:nvPicPr>
          <p:cNvPr id="3" name="Picture 2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82CB19B2-6580-C180-B17B-0DB63C236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836" y="183266"/>
            <a:ext cx="3255367" cy="65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D6E58F-17BC-B0DE-4883-4A3D7A55C644}"/>
              </a:ext>
            </a:extLst>
          </p:cNvPr>
          <p:cNvSpPr txBox="1"/>
          <p:nvPr/>
        </p:nvSpPr>
        <p:spPr>
          <a:xfrm>
            <a:off x="1777769" y="320374"/>
            <a:ext cx="569068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3F4B75"/>
                </a:solidFill>
                <a:latin typeface="Open Sans"/>
                <a:ea typeface="Open Sans"/>
                <a:cs typeface="Open Sans"/>
              </a:rPr>
              <a:t>Fonts and photos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72FB3-B407-5A96-7190-93CC75BB9B54}"/>
              </a:ext>
            </a:extLst>
          </p:cNvPr>
          <p:cNvSpPr txBox="1"/>
          <p:nvPr/>
        </p:nvSpPr>
        <p:spPr>
          <a:xfrm>
            <a:off x="523843" y="1403936"/>
            <a:ext cx="1058648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Open Sans" panose="020B0606030504020204"/>
              </a:rPr>
              <a:t>We use bold, clear </a:t>
            </a:r>
            <a:r>
              <a:rPr lang="en-GB" sz="2400">
                <a:solidFill>
                  <a:srgbClr val="000000"/>
                </a:solidFill>
                <a:latin typeface="Open Sans" panose="020B0606030504020204"/>
              </a:rPr>
              <a:t>images of people to bring our work in the diocese to life.</a:t>
            </a:r>
            <a:endParaRPr lang="en-US" sz="2400">
              <a:solidFill>
                <a:srgbClr val="000000"/>
              </a:solidFill>
              <a:latin typeface="Open Sans" panose="020B0606030504020204"/>
            </a:endParaRPr>
          </a:p>
          <a:p>
            <a:endParaRPr lang="en-GB" sz="2400">
              <a:solidFill>
                <a:srgbClr val="000000"/>
              </a:solidFill>
              <a:latin typeface="Open Sans" panose="020B0606030504020204"/>
              <a:ea typeface="Open Sans"/>
              <a:cs typeface="Open Sans"/>
            </a:endParaRPr>
          </a:p>
          <a:p>
            <a:r>
              <a:rPr lang="en-US" sz="2400" b="1">
                <a:solidFill>
                  <a:srgbClr val="000000"/>
                </a:solidFill>
                <a:latin typeface="Open Sans" panose="020B0606030504020204"/>
                <a:ea typeface="Open Sans"/>
                <a:cs typeface="Open Sans"/>
              </a:rPr>
              <a:t>Our font is now </a:t>
            </a:r>
            <a:r>
              <a:rPr lang="en-US" sz="2400">
                <a:solidFill>
                  <a:srgbClr val="000000"/>
                </a:solidFill>
                <a:latin typeface="Open Sans" panose="020B0606030504020204"/>
                <a:ea typeface="Open Sans"/>
                <a:cs typeface="Open Sans"/>
              </a:rPr>
              <a:t>Open Sans which is </a:t>
            </a:r>
            <a:r>
              <a:rPr lang="en-US" sz="2400" b="1">
                <a:solidFill>
                  <a:srgbClr val="000000"/>
                </a:solidFill>
                <a:latin typeface="Open Sans" panose="020B0606030504020204"/>
                <a:ea typeface="Open Sans"/>
                <a:cs typeface="Open Sans"/>
              </a:rPr>
              <a:t>the same </a:t>
            </a:r>
            <a:r>
              <a:rPr lang="en-US" sz="2400">
                <a:solidFill>
                  <a:srgbClr val="000000"/>
                </a:solidFill>
                <a:latin typeface="Open Sans" panose="020B0606030504020204"/>
                <a:ea typeface="Open Sans"/>
                <a:cs typeface="Open Sans"/>
              </a:rPr>
              <a:t>as the national Church of England branding.</a:t>
            </a:r>
          </a:p>
          <a:p>
            <a:endParaRPr lang="en-US" sz="2400">
              <a:solidFill>
                <a:srgbClr val="000000"/>
              </a:solidFill>
              <a:latin typeface="Open Sans" panose="020B0606030504020204"/>
              <a:ea typeface="Open Sans"/>
              <a:cs typeface="Open Sans"/>
            </a:endParaRPr>
          </a:p>
          <a:p>
            <a:r>
              <a:rPr lang="en-US" sz="2400">
                <a:solidFill>
                  <a:srgbClr val="000000"/>
                </a:solidFill>
                <a:latin typeface="Open Sans" panose="020B0606030504020204"/>
                <a:ea typeface="Open Sans"/>
                <a:cs typeface="Open Sans"/>
              </a:rPr>
              <a:t>Our brand </a:t>
            </a:r>
            <a:r>
              <a:rPr lang="en-US" sz="2400" err="1">
                <a:solidFill>
                  <a:srgbClr val="000000"/>
                </a:solidFill>
                <a:latin typeface="Open Sans" panose="020B0606030504020204"/>
                <a:ea typeface="Open Sans"/>
                <a:cs typeface="Open Sans"/>
              </a:rPr>
              <a:t>colours</a:t>
            </a:r>
            <a:r>
              <a:rPr lang="en-US" sz="2400">
                <a:solidFill>
                  <a:srgbClr val="000000"/>
                </a:solidFill>
                <a:latin typeface="Open Sans" panose="020B0606030504020204"/>
                <a:ea typeface="Open Sans"/>
                <a:cs typeface="Open Sans"/>
              </a:rPr>
              <a:t> remain the same.</a:t>
            </a:r>
            <a:endParaRPr lang="en-GB"/>
          </a:p>
        </p:txBody>
      </p:sp>
      <p:pic>
        <p:nvPicPr>
          <p:cNvPr id="2" name="Picture 1" descr="A collage of a person and a child&#10;&#10;Description automatically generated">
            <a:extLst>
              <a:ext uri="{FF2B5EF4-FFF2-40B4-BE49-F238E27FC236}">
                <a16:creationId xmlns:a16="http://schemas.microsoft.com/office/drawing/2014/main" id="{DE4F0E42-8BF6-4712-A3F4-03B3E94C02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48" y="4500734"/>
            <a:ext cx="11757950" cy="21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4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BEF6224-07EB-467C-B48F-D59894FA4253}"/>
              </a:ext>
            </a:extLst>
          </p:cNvPr>
          <p:cNvSpPr txBox="1"/>
          <p:nvPr/>
        </p:nvSpPr>
        <p:spPr>
          <a:xfrm>
            <a:off x="948513" y="5445531"/>
            <a:ext cx="1074773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Open Sans" panose="020B0606030504020204"/>
              </a:rPr>
              <a:t>Joyful, diverse images </a:t>
            </a:r>
            <a:r>
              <a:rPr lang="en-US" sz="2800">
                <a:solidFill>
                  <a:srgbClr val="000000"/>
                </a:solidFill>
                <a:latin typeface="Open Sans" panose="020B0606030504020204"/>
              </a:rPr>
              <a:t>can be found in our Flickr account </a:t>
            </a:r>
            <a:r>
              <a:rPr lang="en-US" sz="2800" b="1">
                <a:solidFill>
                  <a:srgbClr val="000000"/>
                </a:solidFill>
                <a:latin typeface="Open Sans" panose="020B0606030504020204"/>
              </a:rPr>
              <a:t>- </a:t>
            </a:r>
            <a:r>
              <a:rPr lang="en-GB" sz="2800">
                <a:latin typeface="Open Sans" panose="020B0606030504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Diocese of Manchester | Flickr</a:t>
            </a:r>
            <a:endParaRPr lang="en-US" sz="2800" b="0" i="0">
              <a:effectLst/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1D754-B09A-68AF-38E2-0C2AE619DB9D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17" y="1352368"/>
            <a:ext cx="4928616" cy="3775366"/>
          </a:xfrm>
          <a:prstGeom prst="rect">
            <a:avLst/>
          </a:prstGeom>
        </p:spPr>
      </p:pic>
      <p:pic>
        <p:nvPicPr>
          <p:cNvPr id="2" name="Picture 1" descr="A person painting on a stand&#10;&#10;Description automatically generated">
            <a:extLst>
              <a:ext uri="{FF2B5EF4-FFF2-40B4-BE49-F238E27FC236}">
                <a16:creationId xmlns:a16="http://schemas.microsoft.com/office/drawing/2014/main" id="{795384C3-682D-71BC-73EE-B6A3FEAE92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771" y="1348772"/>
            <a:ext cx="5594431" cy="378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9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EA5FE25-87AB-082A-3018-8B9FF53C67B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11119" y="2375712"/>
            <a:ext cx="2265148" cy="3003583"/>
            <a:chOff x="8211119" y="1977699"/>
            <a:chExt cx="2265148" cy="30035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6E0F1A-C25E-6AC1-4D16-D2BB77DECCA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11119" y="1977699"/>
              <a:ext cx="2190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Title 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F2F3BD-EEF0-BADB-353C-C0731D0969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11119" y="2949957"/>
              <a:ext cx="22651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Lorem Ipsum</a:t>
              </a:r>
              <a:r>
                <a:rPr lang="en-US" sz="1400" b="0" i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is simply dummy text of the printing and typesetting industry. Lorem Ipsum has been the industry's standard dummy text ever since the 1500s, when an unknown printer</a:t>
              </a:r>
              <a:endParaRPr lang="en-GB" sz="140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BFF226-A525-C546-9D26-9BBD76FB37A6}"/>
              </a:ext>
            </a:extLst>
          </p:cNvPr>
          <p:cNvSpPr txBox="1"/>
          <p:nvPr/>
        </p:nvSpPr>
        <p:spPr>
          <a:xfrm>
            <a:off x="1693716" y="246703"/>
            <a:ext cx="328746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>
                <a:solidFill>
                  <a:srgbClr val="3F4B75"/>
                </a:solidFill>
                <a:latin typeface="Open Sans"/>
                <a:ea typeface="Open Sans"/>
                <a:cs typeface="Open Sans"/>
              </a:rPr>
              <a:t>Line Graphs</a:t>
            </a:r>
            <a:endParaRPr lang="en-GB" sz="2800" b="1">
              <a:solidFill>
                <a:srgbClr val="3F4B75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65397-6FDA-30F3-102F-9486190CC68C}"/>
              </a:ext>
            </a:extLst>
          </p:cNvPr>
          <p:cNvSpPr txBox="1"/>
          <p:nvPr/>
        </p:nvSpPr>
        <p:spPr>
          <a:xfrm>
            <a:off x="712750" y="2541733"/>
            <a:ext cx="257480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This example of a line graph</a:t>
            </a:r>
            <a:r>
              <a:rPr lang="en-US" sz="24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 uses our brand </a:t>
            </a:r>
            <a:r>
              <a:rPr lang="en-US" sz="2400" b="0" i="0" err="1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colours</a:t>
            </a:r>
            <a:r>
              <a:rPr lang="en-US" sz="24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 so that the slide remains consistent and visually appealing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DC593AC-EC5F-59AA-BEB2-AE985EA01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085159"/>
              </p:ext>
            </p:extLst>
          </p:nvPr>
        </p:nvGraphicFramePr>
        <p:xfrm>
          <a:off x="4006375" y="601129"/>
          <a:ext cx="7582302" cy="557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254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EA5FE25-87AB-082A-3018-8B9FF53C67B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11119" y="2375712"/>
            <a:ext cx="2265148" cy="3003583"/>
            <a:chOff x="8211119" y="1977699"/>
            <a:chExt cx="2265148" cy="30035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6E0F1A-C25E-6AC1-4D16-D2BB77DECCA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11119" y="1977699"/>
              <a:ext cx="2190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Title 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F2F3BD-EEF0-BADB-353C-C0731D0969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11119" y="2949957"/>
              <a:ext cx="22651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Lorem Ipsum</a:t>
              </a:r>
              <a:r>
                <a:rPr lang="en-US" sz="1400" b="0" i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 is simply dummy text of the printing and typesetting industry. Lorem Ipsum has been the industry's standard dummy text ever since the 1500s, when an unknown printer</a:t>
              </a:r>
              <a:endParaRPr lang="en-GB" sz="140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BFF226-A525-C546-9D26-9BBD76FB37A6}"/>
              </a:ext>
            </a:extLst>
          </p:cNvPr>
          <p:cNvSpPr txBox="1"/>
          <p:nvPr/>
        </p:nvSpPr>
        <p:spPr>
          <a:xfrm>
            <a:off x="1757796" y="270101"/>
            <a:ext cx="460070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>
                <a:solidFill>
                  <a:srgbClr val="3F4B75"/>
                </a:solidFill>
                <a:latin typeface="Open Sans"/>
                <a:ea typeface="Open Sans"/>
                <a:cs typeface="Open Sans"/>
              </a:rPr>
              <a:t>Presenting Data </a:t>
            </a:r>
            <a:endParaRPr lang="en-GB" sz="4000" b="1">
              <a:solidFill>
                <a:srgbClr val="3F4B75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65397-6FDA-30F3-102F-9486190CC68C}"/>
              </a:ext>
            </a:extLst>
          </p:cNvPr>
          <p:cNvSpPr txBox="1"/>
          <p:nvPr/>
        </p:nvSpPr>
        <p:spPr>
          <a:xfrm>
            <a:off x="712750" y="2541733"/>
            <a:ext cx="2574801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An example </a:t>
            </a:r>
            <a:r>
              <a:rPr lang="en-US" sz="280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of how you might use our brand </a:t>
            </a:r>
            <a:r>
              <a:rPr lang="en-US" sz="2800" i="0" err="1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colours</a:t>
            </a:r>
            <a:r>
              <a:rPr lang="en-US" sz="280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 in pie charts </a:t>
            </a:r>
            <a:endParaRPr lang="en-US" sz="2800" b="0" i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81A611-B1CB-74FE-5732-6B266CB80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969310"/>
              </p:ext>
            </p:extLst>
          </p:nvPr>
        </p:nvGraphicFramePr>
        <p:xfrm>
          <a:off x="4430599" y="1225485"/>
          <a:ext cx="6288900" cy="487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326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DD83EB-36B8-C0FC-2064-36A15B5DE7EF}"/>
              </a:ext>
            </a:extLst>
          </p:cNvPr>
          <p:cNvSpPr>
            <a:spLocks/>
          </p:cNvSpPr>
          <p:nvPr/>
        </p:nvSpPr>
        <p:spPr>
          <a:xfrm>
            <a:off x="3896950" y="1170452"/>
            <a:ext cx="7823388" cy="1577703"/>
          </a:xfrm>
          <a:prstGeom prst="rect">
            <a:avLst/>
          </a:prstGeom>
          <a:solidFill>
            <a:srgbClr val="56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928B64-147F-203D-07F6-107B3DA86BB7}"/>
              </a:ext>
            </a:extLst>
          </p:cNvPr>
          <p:cNvSpPr txBox="1"/>
          <p:nvPr/>
        </p:nvSpPr>
        <p:spPr>
          <a:xfrm>
            <a:off x="712750" y="1490053"/>
            <a:ext cx="2796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>
                <a:solidFill>
                  <a:srgbClr val="3F4B75"/>
                </a:solidFill>
                <a:latin typeface="Open Sans"/>
                <a:ea typeface="Open Sans"/>
                <a:cs typeface="Open Sans"/>
              </a:rPr>
              <a:t>Heading 1</a:t>
            </a:r>
            <a:endParaRPr lang="en-GB" sz="2800" b="1">
              <a:solidFill>
                <a:srgbClr val="3F4B75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C8275-3E78-ED0D-A38F-D49D895A2B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96950" y="2843041"/>
            <a:ext cx="7823388" cy="1577703"/>
          </a:xfrm>
          <a:prstGeom prst="rect">
            <a:avLst/>
          </a:prstGeom>
          <a:solidFill>
            <a:srgbClr val="0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6FC6EE-93FB-103F-410E-21F51E255D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96950" y="4508888"/>
            <a:ext cx="7823388" cy="1577703"/>
            <a:chOff x="3659952" y="1880539"/>
            <a:chExt cx="7396668" cy="154846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541DF1-F38D-CBED-1E93-3DD98BA02E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9952" y="1880539"/>
              <a:ext cx="7396668" cy="1548461"/>
            </a:xfrm>
            <a:prstGeom prst="rect">
              <a:avLst/>
            </a:prstGeom>
            <a:solidFill>
              <a:srgbClr val="008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50715-7859-D098-4FB4-4458A54707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78581" y="2131549"/>
              <a:ext cx="2217420" cy="573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chemeClr val="bg1"/>
                </a:solidFill>
                <a:latin typeface="Cabin"/>
                <a:ea typeface="Verdana" panose="020B060403050404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BEF6224-07EB-467C-B48F-D59894FA4253}"/>
              </a:ext>
            </a:extLst>
          </p:cNvPr>
          <p:cNvSpPr txBox="1"/>
          <p:nvPr/>
        </p:nvSpPr>
        <p:spPr>
          <a:xfrm>
            <a:off x="712750" y="2541733"/>
            <a:ext cx="257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This is another </a:t>
            </a:r>
            <a:r>
              <a:rPr lang="en-US" sz="240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option for displaying information </a:t>
            </a:r>
            <a:endParaRPr lang="en-US" sz="24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D5299-F5AA-5B56-2B57-2814BED2DE02}"/>
              </a:ext>
            </a:extLst>
          </p:cNvPr>
          <p:cNvSpPr txBox="1"/>
          <p:nvPr/>
        </p:nvSpPr>
        <p:spPr>
          <a:xfrm>
            <a:off x="4090424" y="1259221"/>
            <a:ext cx="23453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Cabin"/>
                <a:ea typeface="Verdana"/>
              </a:rPr>
              <a:t>Font Size</a:t>
            </a:r>
            <a:endParaRPr lang="en-GB" sz="3200" b="1">
              <a:solidFill>
                <a:schemeClr val="bg1"/>
              </a:solidFill>
              <a:latin typeface="Cabin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7DEF5-AC94-8D5F-BEF6-625DF4EC4167}"/>
              </a:ext>
            </a:extLst>
          </p:cNvPr>
          <p:cNvSpPr txBox="1"/>
          <p:nvPr/>
        </p:nvSpPr>
        <p:spPr>
          <a:xfrm>
            <a:off x="4128192" y="1791836"/>
            <a:ext cx="747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</a:rPr>
              <a:t>The guideline font is size 24 to make it easy to read on a screen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D32CA-12BE-447E-9789-FE4536732E43}"/>
              </a:ext>
            </a:extLst>
          </p:cNvPr>
          <p:cNvSpPr txBox="1"/>
          <p:nvPr/>
        </p:nvSpPr>
        <p:spPr>
          <a:xfrm>
            <a:off x="4064149" y="2935581"/>
            <a:ext cx="414962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Cabin"/>
                <a:ea typeface="Verdana"/>
              </a:rPr>
              <a:t>Header Font Size</a:t>
            </a:r>
            <a:endParaRPr lang="en-GB" sz="3200" b="1">
              <a:solidFill>
                <a:schemeClr val="bg1"/>
              </a:solidFill>
              <a:latin typeface="Cabin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6C6B23-4487-4E82-8DFD-720670284816}"/>
              </a:ext>
            </a:extLst>
          </p:cNvPr>
          <p:cNvSpPr txBox="1"/>
          <p:nvPr/>
        </p:nvSpPr>
        <p:spPr>
          <a:xfrm>
            <a:off x="4128192" y="3435744"/>
            <a:ext cx="747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</a:rPr>
              <a:t>With main headings at font size 40 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195292-EAEE-4EF6-B893-395EE20940A8}"/>
              </a:ext>
            </a:extLst>
          </p:cNvPr>
          <p:cNvSpPr txBox="1"/>
          <p:nvPr/>
        </p:nvSpPr>
        <p:spPr>
          <a:xfrm>
            <a:off x="4069887" y="5070185"/>
            <a:ext cx="747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</a:rPr>
              <a:t>Please do adjust to suit your requirements 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2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618AA20-C0BC-8371-13AD-8A5A70D30362}"/>
              </a:ext>
            </a:extLst>
          </p:cNvPr>
          <p:cNvGrpSpPr/>
          <p:nvPr/>
        </p:nvGrpSpPr>
        <p:grpSpPr>
          <a:xfrm>
            <a:off x="3711408" y="1465109"/>
            <a:ext cx="7823388" cy="4695268"/>
            <a:chOff x="3896950" y="1170452"/>
            <a:chExt cx="7823388" cy="4695268"/>
          </a:xfrm>
          <a:noFill/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1EED1C-0FB8-DEFB-A461-0B4E4A94434D}"/>
                </a:ext>
              </a:extLst>
            </p:cNvPr>
            <p:cNvGrpSpPr/>
            <p:nvPr/>
          </p:nvGrpSpPr>
          <p:grpSpPr>
            <a:xfrm>
              <a:off x="3896950" y="1170452"/>
              <a:ext cx="7823388" cy="4695268"/>
              <a:chOff x="3896950" y="1170452"/>
              <a:chExt cx="7823388" cy="4695268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DD83EB-36B8-C0FC-2064-36A15B5DE7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96950" y="1170452"/>
                <a:ext cx="7823388" cy="4695268"/>
              </a:xfrm>
              <a:prstGeom prst="rect">
                <a:avLst/>
              </a:prstGeom>
              <a:grpFill/>
              <a:ln w="44450">
                <a:solidFill>
                  <a:srgbClr val="56B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6E0F1A-C25E-6AC1-4D16-D2BB77DECC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8192" y="1487549"/>
                <a:ext cx="4772925" cy="7078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GB" sz="4000" b="1">
                    <a:solidFill>
                      <a:srgbClr val="3F4B75"/>
                    </a:solidFill>
                    <a:latin typeface="Open Sans"/>
                    <a:ea typeface="Verdana"/>
                    <a:cs typeface="Open Sans"/>
                  </a:rPr>
                  <a:t>Title</a:t>
                </a:r>
                <a:r>
                  <a:rPr lang="en-GB" sz="4000" b="1">
                    <a:solidFill>
                      <a:srgbClr val="3F4B75"/>
                    </a:solidFill>
                    <a:latin typeface="Cabin"/>
                    <a:ea typeface="Verdana"/>
                  </a:rPr>
                  <a:t> 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F2F3BD-EEF0-BADB-353C-C0731D0969F6}"/>
                </a:ext>
              </a:extLst>
            </p:cNvPr>
            <p:cNvSpPr txBox="1">
              <a:spLocks/>
            </p:cNvSpPr>
            <p:nvPr/>
          </p:nvSpPr>
          <p:spPr>
            <a:xfrm>
              <a:off x="4128192" y="2318546"/>
              <a:ext cx="7477514" cy="156966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i="0">
                  <a:effectLst/>
                  <a:latin typeface="Open Sans" panose="020B0606030504020204" pitchFamily="34" charset="0"/>
                </a:rPr>
                <a:t>We hope you lik</a:t>
              </a:r>
              <a:r>
                <a:rPr lang="en-US" sz="2400" b="1">
                  <a:latin typeface="Open Sans" panose="020B0606030504020204" pitchFamily="34" charset="0"/>
                </a:rPr>
                <a:t>e this template. </a:t>
              </a:r>
              <a:r>
                <a:rPr lang="en-US" sz="2400" i="0">
                  <a:effectLst/>
                  <a:latin typeface="Open Sans" panose="020B0606030504020204" pitchFamily="34" charset="0"/>
                </a:rPr>
                <a:t>If you have any feedback or questions please contact Gemma Gardiner or James Newman in th</a:t>
              </a:r>
              <a:r>
                <a:rPr lang="en-US" sz="2400">
                  <a:latin typeface="Open Sans" panose="020B0606030504020204" pitchFamily="34" charset="0"/>
                </a:rPr>
                <a:t>e communications team</a:t>
              </a:r>
              <a:endParaRPr lang="en-US" sz="2400" b="0" i="0">
                <a:effectLst/>
                <a:latin typeface="Open Sans" panose="020B0606030504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1928B64-147F-203D-07F6-107B3DA86BB7}"/>
              </a:ext>
            </a:extLst>
          </p:cNvPr>
          <p:cNvSpPr txBox="1"/>
          <p:nvPr/>
        </p:nvSpPr>
        <p:spPr>
          <a:xfrm>
            <a:off x="657204" y="1526946"/>
            <a:ext cx="2796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>
                <a:solidFill>
                  <a:srgbClr val="3F4B75"/>
                </a:solidFill>
                <a:latin typeface="Open Sans"/>
                <a:ea typeface="Open Sans"/>
                <a:cs typeface="Open Sans"/>
              </a:rPr>
              <a:t>Heading 1</a:t>
            </a:r>
            <a:endParaRPr lang="en-GB" sz="2800" b="1">
              <a:solidFill>
                <a:srgbClr val="3F4B75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EF6224-07EB-467C-B48F-D59894FA4253}"/>
              </a:ext>
            </a:extLst>
          </p:cNvPr>
          <p:cNvSpPr txBox="1"/>
          <p:nvPr/>
        </p:nvSpPr>
        <p:spPr>
          <a:xfrm>
            <a:off x="712750" y="2541733"/>
            <a:ext cx="2574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>
                <a:effectLst/>
                <a:latin typeface="Open Sans" panose="020B0606030504020204" pitchFamily="34" charset="0"/>
              </a:rPr>
              <a:t>Or you might </a:t>
            </a:r>
            <a:r>
              <a:rPr lang="en-US" sz="2400" i="0">
                <a:effectLst/>
                <a:latin typeface="Open Sans" panose="020B0606030504020204" pitchFamily="34" charset="0"/>
              </a:rPr>
              <a:t>choose to use a format like this with a border around a box. </a:t>
            </a:r>
          </a:p>
        </p:txBody>
      </p:sp>
    </p:spTree>
    <p:extLst>
      <p:ext uri="{BB962C8B-B14F-4D97-AF65-F5344CB8AC3E}">
        <p14:creationId xmlns:p14="http://schemas.microsoft.com/office/powerpoint/2010/main" val="672031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accce8-ccd5-4789-908b-b798dde2128a">
      <Terms xmlns="http://schemas.microsoft.com/office/infopath/2007/PartnerControls"/>
    </lcf76f155ced4ddcb4097134ff3c332f>
    <TaxCatchAll xmlns="3941e982-2171-4e03-899c-26db9e31c9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3C4B2664CAE047904D92EEFDAAAB59" ma:contentTypeVersion="14" ma:contentTypeDescription="Create a new document." ma:contentTypeScope="" ma:versionID="af07e067c55e0c30f40acabfd4b76ff3">
  <xsd:schema xmlns:xsd="http://www.w3.org/2001/XMLSchema" xmlns:xs="http://www.w3.org/2001/XMLSchema" xmlns:p="http://schemas.microsoft.com/office/2006/metadata/properties" xmlns:ns2="f9accce8-ccd5-4789-908b-b798dde2128a" xmlns:ns3="3941e982-2171-4e03-899c-26db9e31c98c" targetNamespace="http://schemas.microsoft.com/office/2006/metadata/properties" ma:root="true" ma:fieldsID="ea75eda50175b3389b95ed2de1ded7ee" ns2:_="" ns3:_="">
    <xsd:import namespace="f9accce8-ccd5-4789-908b-b798dde2128a"/>
    <xsd:import namespace="3941e982-2171-4e03-899c-26db9e31c9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cce8-ccd5-4789-908b-b798dde21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36672fb-ee5f-454f-9535-e08e758c04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1e982-2171-4e03-899c-26db9e31c9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4706980-d257-40e1-8574-f3e769de13bd}" ma:internalName="TaxCatchAll" ma:showField="CatchAllData" ma:web="3941e982-2171-4e03-899c-26db9e31c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8B4528-8E26-42A0-AF7E-1A26F6DEC398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f9accce8-ccd5-4789-908b-b798dde21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941e982-2171-4e03-899c-26db9e31c98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F9CE5F-946A-45F1-AECA-CF1F4CFE57BC}">
  <ds:schemaRefs>
    <ds:schemaRef ds:uri="3941e982-2171-4e03-899c-26db9e31c98c"/>
    <ds:schemaRef ds:uri="f9accce8-ccd5-4789-908b-b798dde212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B7F780-2EB7-4740-A73F-D2774560D5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Cabin</vt:lpstr>
      <vt:lpstr>Calibri</vt:lpstr>
      <vt:lpstr>Calibri Light</vt:lpstr>
      <vt:lpstr>Open Sans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Newman</dc:creator>
  <cp:lastModifiedBy>James Newman</cp:lastModifiedBy>
  <cp:revision>5</cp:revision>
  <dcterms:created xsi:type="dcterms:W3CDTF">2023-02-01T11:49:27Z</dcterms:created>
  <dcterms:modified xsi:type="dcterms:W3CDTF">2025-08-29T09:44:20Z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0x010100C63C4B2664CAE047904D92EEFDAAAB59</vt:lpwstr>
  </property>
  <property fmtid="{D5CDD505-2E9C-101B-9397-08002B2CF9AE}" pid="3" name="MediaServiceImageTags">
    <vt:lpwstr/>
  </property>
</Properties>
</file>