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Cabin Bold" panose="020B0604020202020204" charset="0"/>
      <p:regular r:id="rId19"/>
    </p:embeddedFont>
    <p:embeddedFont>
      <p:font typeface="Open Sans" panose="020B0606030504020204" pitchFamily="34" charset="0"/>
      <p:regular r:id="rId20"/>
      <p:bold r:id="rId21"/>
      <p:italic r:id="rId22"/>
      <p:boldItalic r:id="rId23"/>
    </p:embeddedFont>
    <p:embeddedFont>
      <p:font typeface="Open Sans Bold" panose="020B0806030504020204" pitchFamily="3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74E0B-CE3A-39D2-0837-1AFE1DC45F08}" v="3" dt="2023-12-15T13:21:44.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Reynolds" userId="S::shaun.reynolds@manchester.anglican.org::bcccf4f9-bdf9-4f61-9cad-3d9bbe7adc3e" providerId="AD" clId="Web-{05B74E0B-CE3A-39D2-0837-1AFE1DC45F08}"/>
    <pc:docChg chg="addSld delSld modSld">
      <pc:chgData name="Shaun Reynolds" userId="S::shaun.reynolds@manchester.anglican.org::bcccf4f9-bdf9-4f61-9cad-3d9bbe7adc3e" providerId="AD" clId="Web-{05B74E0B-CE3A-39D2-0837-1AFE1DC45F08}" dt="2023-12-15T13:21:44.232" v="2" actId="14100"/>
      <pc:docMkLst>
        <pc:docMk/>
      </pc:docMkLst>
      <pc:sldChg chg="modSp">
        <pc:chgData name="Shaun Reynolds" userId="S::shaun.reynolds@manchester.anglican.org::bcccf4f9-bdf9-4f61-9cad-3d9bbe7adc3e" providerId="AD" clId="Web-{05B74E0B-CE3A-39D2-0837-1AFE1DC45F08}" dt="2023-12-15T13:21:44.232" v="2" actId="14100"/>
        <pc:sldMkLst>
          <pc:docMk/>
          <pc:sldMk cId="0" sldId="259"/>
        </pc:sldMkLst>
        <pc:spChg chg="mod">
          <ac:chgData name="Shaun Reynolds" userId="S::shaun.reynolds@manchester.anglican.org::bcccf4f9-bdf9-4f61-9cad-3d9bbe7adc3e" providerId="AD" clId="Web-{05B74E0B-CE3A-39D2-0837-1AFE1DC45F08}" dt="2023-12-15T13:21:44.232" v="2" actId="14100"/>
          <ac:spMkLst>
            <pc:docMk/>
            <pc:sldMk cId="0" sldId="259"/>
            <ac:spMk id="2" creationId="{00000000-0000-0000-0000-000000000000}"/>
          </ac:spMkLst>
        </pc:spChg>
      </pc:sldChg>
      <pc:sldChg chg="new del">
        <pc:chgData name="Shaun Reynolds" userId="S::shaun.reynolds@manchester.anglican.org::bcccf4f9-bdf9-4f61-9cad-3d9bbe7adc3e" providerId="AD" clId="Web-{05B74E0B-CE3A-39D2-0837-1AFE1DC45F08}" dt="2023-12-15T13:21:01.153" v="1"/>
        <pc:sldMkLst>
          <pc:docMk/>
          <pc:sldMk cId="3003735721"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urchofengland.org/resources/digital-labs/blogs/how-set-film-video-your-phone"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manchester.anglican.org/gdp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s://www.churchofengland.org/resources/digital-labs/blogs/filming-and-photography-churches-consent-and-gdpr" TargetMode="External"/><Relationship Id="rId4" Type="http://schemas.openxmlformats.org/officeDocument/2006/relationships/hyperlink" Target="https://www.manchester.anglican.org/content/pages/documents/photo-consent-form.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mailto:catherineingham@manchester.anglican.org" TargetMode="External"/><Relationship Id="rId4" Type="http://schemas.openxmlformats.org/officeDocument/2006/relationships/hyperlink" Target="mailto:gemmagardiner@manchester.anglican.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mdbf.sharepoint.com/sites/Intranet/Shared%20Documents/Forms/AllItems.aspx?id=%2Fsites%2FIntranet%2FShared%20Documents%2FBrand%2C%20logo%20and%20templates&amp;p=true&amp;ga=1."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mdbf.sharepoint.com/:p:/s/Intranet/Ed80j59TG89BpdFdY2_gTGgBaYUf5g96Q_Bs7bvSN1HpUA?e=d8kha0" TargetMode="External"/><Relationship Id="rId7" Type="http://schemas.openxmlformats.org/officeDocument/2006/relationships/hyperlink" Target="https://mdbf.sharepoint.com/:f:/s/Intranet/ElZ_bUiMk1FLmBItlZ6XTC8BFQhQOqKLfpYElfmtxk6rKg?e=GA6rSP"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mdbf.sharepoint.com/:w:/s/Intranet/Efe-yp2GomtBqRsA6QK8hvkB1bMj2YDigbESrnpAJmgJGg?e=rbfk9L" TargetMode="External"/><Relationship Id="rId5" Type="http://schemas.openxmlformats.org/officeDocument/2006/relationships/hyperlink" Target="https://www.canva.com/design/DAFXjE5wID0/Q5MHjglH3Ni_CU6T5_aEZw/view?utm_content=DAFXjE5wID0&amp;utm_campaign=designshare&amp;utm_medium=link&amp;utm_source=sharebutton&amp;mode=preview" TargetMode="External"/><Relationship Id="rId4" Type="http://schemas.openxmlformats.org/officeDocument/2006/relationships/hyperlink" Target="https://mdbf.sharepoint.com/:w:/s/Intranet/EcA18d7Usb1OhaWnR3_IJvcB8UJin1OX4XpZzFXdbatvkA?e=x6dt4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dioceseofmanchester/"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5212239" y="3437176"/>
            <a:ext cx="68578" cy="3410121"/>
            <a:chOff x="0" y="0"/>
            <a:chExt cx="91438" cy="4546828"/>
          </a:xfrm>
        </p:grpSpPr>
        <p:sp>
          <p:nvSpPr>
            <p:cNvPr id="4" name="Freeform 4"/>
            <p:cNvSpPr/>
            <p:nvPr/>
          </p:nvSpPr>
          <p:spPr>
            <a:xfrm>
              <a:off x="0" y="0"/>
              <a:ext cx="91440" cy="4546854"/>
            </a:xfrm>
            <a:custGeom>
              <a:avLst/>
              <a:gdLst/>
              <a:ahLst/>
              <a:cxnLst/>
              <a:rect l="l" t="t" r="r" b="b"/>
              <a:pathLst>
                <a:path w="91440" h="4546854">
                  <a:moveTo>
                    <a:pt x="91440" y="0"/>
                  </a:moveTo>
                  <a:lnTo>
                    <a:pt x="0" y="0"/>
                  </a:lnTo>
                  <a:lnTo>
                    <a:pt x="0" y="4546854"/>
                  </a:lnTo>
                  <a:lnTo>
                    <a:pt x="91440" y="4546854"/>
                  </a:lnTo>
                  <a:close/>
                </a:path>
              </a:pathLst>
            </a:custGeom>
            <a:solidFill>
              <a:srgbClr val="00838B"/>
            </a:solidFill>
          </p:spPr>
        </p:sp>
      </p:grpSp>
      <p:sp>
        <p:nvSpPr>
          <p:cNvPr id="5" name="Freeform 5"/>
          <p:cNvSpPr/>
          <p:nvPr/>
        </p:nvSpPr>
        <p:spPr>
          <a:xfrm>
            <a:off x="393779" y="415035"/>
            <a:ext cx="5283484" cy="1052479"/>
          </a:xfrm>
          <a:custGeom>
            <a:avLst/>
            <a:gdLst/>
            <a:ahLst/>
            <a:cxnLst/>
            <a:rect l="l" t="t" r="r" b="b"/>
            <a:pathLst>
              <a:path w="5283484" h="1052479">
                <a:moveTo>
                  <a:pt x="0" y="0"/>
                </a:moveTo>
                <a:lnTo>
                  <a:pt x="5283485" y="0"/>
                </a:lnTo>
                <a:lnTo>
                  <a:pt x="5283485" y="1052479"/>
                </a:lnTo>
                <a:lnTo>
                  <a:pt x="0" y="1052479"/>
                </a:lnTo>
                <a:lnTo>
                  <a:pt x="0" y="0"/>
                </a:lnTo>
                <a:close/>
              </a:path>
            </a:pathLst>
          </a:custGeom>
          <a:blipFill>
            <a:blip r:embed="rId3"/>
            <a:stretch>
              <a:fillRect t="-99" b="-99"/>
            </a:stretch>
          </a:blipFill>
        </p:spPr>
      </p:sp>
      <p:sp>
        <p:nvSpPr>
          <p:cNvPr id="6" name="TextBox 6"/>
          <p:cNvSpPr txBox="1"/>
          <p:nvPr/>
        </p:nvSpPr>
        <p:spPr>
          <a:xfrm>
            <a:off x="5781411" y="3554343"/>
            <a:ext cx="12749889" cy="1441580"/>
          </a:xfrm>
          <a:prstGeom prst="rect">
            <a:avLst/>
          </a:prstGeom>
        </p:spPr>
        <p:txBody>
          <a:bodyPr lIns="0" tIns="0" rIns="0" bIns="0" rtlCol="0" anchor="t">
            <a:spAutoFit/>
          </a:bodyPr>
          <a:lstStyle/>
          <a:p>
            <a:pPr algn="l">
              <a:lnSpc>
                <a:spcPts val="10800"/>
              </a:lnSpc>
            </a:pPr>
            <a:r>
              <a:rPr lang="en-US" sz="9000">
                <a:solidFill>
                  <a:srgbClr val="3F4B75"/>
                </a:solidFill>
                <a:latin typeface="Cabin Bold"/>
              </a:rPr>
              <a:t>Our brand</a:t>
            </a:r>
          </a:p>
        </p:txBody>
      </p:sp>
      <p:sp>
        <p:nvSpPr>
          <p:cNvPr id="7" name="TextBox 7"/>
          <p:cNvSpPr txBox="1"/>
          <p:nvPr/>
        </p:nvSpPr>
        <p:spPr>
          <a:xfrm>
            <a:off x="5894310" y="4942329"/>
            <a:ext cx="9142040" cy="868532"/>
          </a:xfrm>
          <a:prstGeom prst="rect">
            <a:avLst/>
          </a:prstGeom>
        </p:spPr>
        <p:txBody>
          <a:bodyPr lIns="0" tIns="0" rIns="0" bIns="0" rtlCol="0" anchor="t">
            <a:spAutoFit/>
          </a:bodyPr>
          <a:lstStyle/>
          <a:p>
            <a:pPr algn="l">
              <a:lnSpc>
                <a:spcPts val="6480"/>
              </a:lnSpc>
            </a:pPr>
            <a:r>
              <a:rPr lang="en-US" sz="5400">
                <a:solidFill>
                  <a:srgbClr val="56B2CB"/>
                </a:solidFill>
                <a:latin typeface="Cabin Bold"/>
              </a:rPr>
              <a:t>Diocese of Manchester</a:t>
            </a:r>
          </a:p>
        </p:txBody>
      </p:sp>
      <p:sp>
        <p:nvSpPr>
          <p:cNvPr id="8" name="TextBox 8"/>
          <p:cNvSpPr txBox="1"/>
          <p:nvPr/>
        </p:nvSpPr>
        <p:spPr>
          <a:xfrm>
            <a:off x="5933409" y="5963781"/>
            <a:ext cx="7546554" cy="714375"/>
          </a:xfrm>
          <a:prstGeom prst="rect">
            <a:avLst/>
          </a:prstGeom>
        </p:spPr>
        <p:txBody>
          <a:bodyPr lIns="0" tIns="0" rIns="0" bIns="0" rtlCol="0" anchor="t">
            <a:spAutoFit/>
          </a:bodyPr>
          <a:lstStyle/>
          <a:p>
            <a:pPr algn="l">
              <a:lnSpc>
                <a:spcPts val="5759"/>
              </a:lnSpc>
            </a:pPr>
            <a:r>
              <a:rPr lang="en-US" sz="4800">
                <a:solidFill>
                  <a:srgbClr val="002060"/>
                </a:solidFill>
                <a:latin typeface="Cabin Bold"/>
              </a:rPr>
              <a:t>Revised December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192476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Videography</a:t>
            </a:r>
          </a:p>
        </p:txBody>
      </p:sp>
      <p:sp>
        <p:nvSpPr>
          <p:cNvPr id="4" name="TextBox 4"/>
          <p:cNvSpPr txBox="1"/>
          <p:nvPr/>
        </p:nvSpPr>
        <p:spPr>
          <a:xfrm>
            <a:off x="1557220" y="3213291"/>
            <a:ext cx="7706125" cy="5458064"/>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Video has fast become one of the most effective ways to communicate an engaging message. </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If you are looking to share videos online, use a platform like Canva or CapCut and ensure you include the Diocesan logo in the top-left corner.</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An </a:t>
            </a:r>
            <a:r>
              <a:rPr lang="en-US" sz="2700" u="sng">
                <a:solidFill>
                  <a:srgbClr val="56B2CB"/>
                </a:solidFill>
                <a:latin typeface="Open Sans Bold"/>
                <a:hlinkClick r:id="rId3" tooltip="https://www.churchofengland.org/resources/digital-labs/blogs/how-set-film-video-your-phone"/>
              </a:rPr>
              <a:t>excellent guide </a:t>
            </a:r>
            <a:r>
              <a:rPr lang="en-US" sz="2700">
                <a:solidFill>
                  <a:srgbClr val="000000"/>
                </a:solidFill>
                <a:latin typeface="Open Sans"/>
              </a:rPr>
              <a:t>from the </a:t>
            </a:r>
            <a:r>
              <a:rPr lang="en-US" sz="2700">
                <a:solidFill>
                  <a:srgbClr val="000000"/>
                </a:solidFill>
                <a:latin typeface="Open Sans Bold"/>
              </a:rPr>
              <a:t>Digital Labs </a:t>
            </a:r>
            <a:r>
              <a:rPr lang="en-US" sz="2700">
                <a:solidFill>
                  <a:srgbClr val="000000"/>
                </a:solidFill>
                <a:latin typeface="Open Sans"/>
              </a:rPr>
              <a:t>team can help you get started if you’re looking to film yourself. For more professional filming and video projects, please get in touch with the comms team to discuss.</a:t>
            </a:r>
          </a:p>
        </p:txBody>
      </p:sp>
      <p:sp>
        <p:nvSpPr>
          <p:cNvPr id="5" name="Freeform 5"/>
          <p:cNvSpPr/>
          <p:nvPr/>
        </p:nvSpPr>
        <p:spPr>
          <a:xfrm>
            <a:off x="10665538" y="1869524"/>
            <a:ext cx="6623459" cy="4211236"/>
          </a:xfrm>
          <a:custGeom>
            <a:avLst/>
            <a:gdLst/>
            <a:ahLst/>
            <a:cxnLst/>
            <a:rect l="l" t="t" r="r" b="b"/>
            <a:pathLst>
              <a:path w="6623459" h="4211236">
                <a:moveTo>
                  <a:pt x="0" y="0"/>
                </a:moveTo>
                <a:lnTo>
                  <a:pt x="6623459" y="0"/>
                </a:lnTo>
                <a:lnTo>
                  <a:pt x="6623459" y="4211236"/>
                </a:lnTo>
                <a:lnTo>
                  <a:pt x="0" y="4211236"/>
                </a:lnTo>
                <a:lnTo>
                  <a:pt x="0" y="0"/>
                </a:lnTo>
                <a:close/>
              </a:path>
            </a:pathLst>
          </a:custGeom>
          <a:blipFill>
            <a:blip r:embed="rId4"/>
            <a:stretch>
              <a:fillRect/>
            </a:stretch>
          </a:blipFill>
        </p:spPr>
      </p:sp>
      <p:sp>
        <p:nvSpPr>
          <p:cNvPr id="6" name="TextBox 6"/>
          <p:cNvSpPr txBox="1"/>
          <p:nvPr/>
        </p:nvSpPr>
        <p:spPr>
          <a:xfrm>
            <a:off x="10676968" y="6792622"/>
            <a:ext cx="6520589" cy="1191696"/>
          </a:xfrm>
          <a:prstGeom prst="rect">
            <a:avLst/>
          </a:prstGeom>
        </p:spPr>
        <p:txBody>
          <a:bodyPr lIns="0" tIns="0" rIns="0" bIns="0" rtlCol="0" anchor="t">
            <a:spAutoFit/>
          </a:bodyPr>
          <a:lstStyle/>
          <a:p>
            <a:pPr algn="l">
              <a:lnSpc>
                <a:spcPts val="2879"/>
              </a:lnSpc>
            </a:pPr>
            <a:r>
              <a:rPr lang="en-US" sz="2400">
                <a:solidFill>
                  <a:srgbClr val="000000"/>
                </a:solidFill>
                <a:latin typeface="Open Sans"/>
              </a:rPr>
              <a:t>You can view our video catalogue on our YouTube account:</a:t>
            </a:r>
          </a:p>
          <a:p>
            <a:pPr algn="l">
              <a:lnSpc>
                <a:spcPts val="2879"/>
              </a:lnSpc>
            </a:pPr>
            <a:r>
              <a:rPr lang="en-US" sz="2400">
                <a:solidFill>
                  <a:srgbClr val="56B2CB"/>
                </a:solidFill>
                <a:latin typeface="Open Sans Bold"/>
              </a:rPr>
              <a:t>www.youtube.com/@manchesterdiocese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192476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Consent and GDPR</a:t>
            </a:r>
          </a:p>
        </p:txBody>
      </p:sp>
      <p:sp>
        <p:nvSpPr>
          <p:cNvPr id="4" name="TextBox 4"/>
          <p:cNvSpPr txBox="1"/>
          <p:nvPr/>
        </p:nvSpPr>
        <p:spPr>
          <a:xfrm>
            <a:off x="1557220" y="3213291"/>
            <a:ext cx="8261150" cy="4073068"/>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We encourage everyone to engage with content creation and communications, but please be conscious of the need for consent.</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Our policy information can be found on our website: </a:t>
            </a:r>
            <a:r>
              <a:rPr lang="en-US" sz="2700" u="sng">
                <a:solidFill>
                  <a:srgbClr val="56B2CB"/>
                </a:solidFill>
                <a:latin typeface="Open Sans"/>
                <a:hlinkClick r:id="rId3" tooltip="http://www.manchester.anglican.org/gdpr/"/>
              </a:rPr>
              <a:t>www.manchester.anglican.org/gdpr/</a:t>
            </a:r>
          </a:p>
          <a:p>
            <a:pPr algn="l">
              <a:lnSpc>
                <a:spcPts val="3240"/>
              </a:lnSpc>
            </a:pPr>
            <a:endParaRPr lang="en-US" sz="2700" u="sng">
              <a:solidFill>
                <a:srgbClr val="56B2CB"/>
              </a:solidFill>
              <a:latin typeface="Open Sans"/>
              <a:hlinkClick r:id="rId3" tooltip="http://www.manchester.anglican.org/gdpr/"/>
            </a:endParaRPr>
          </a:p>
          <a:p>
            <a:pPr algn="l">
              <a:lnSpc>
                <a:spcPts val="2879"/>
              </a:lnSpc>
            </a:pPr>
            <a:r>
              <a:rPr lang="en-US" sz="2400" u="sng">
                <a:solidFill>
                  <a:srgbClr val="56B2CB"/>
                </a:solidFill>
                <a:latin typeface="Open Sans Bold"/>
                <a:hlinkClick r:id="rId4" tooltip="https://www.manchester.anglican.org/content/pages/documents/photo-consent-form.docx"/>
              </a:rPr>
              <a:t>Photography consent Form</a:t>
            </a:r>
          </a:p>
          <a:p>
            <a:pPr algn="l">
              <a:lnSpc>
                <a:spcPts val="3240"/>
              </a:lnSpc>
            </a:pPr>
            <a:endParaRPr lang="en-US" sz="2400" u="sng">
              <a:solidFill>
                <a:srgbClr val="56B2CB"/>
              </a:solidFill>
              <a:latin typeface="Open Sans Bold"/>
              <a:hlinkClick r:id="rId4" tooltip="https://www.manchester.anglican.org/content/pages/documents/photo-consent-form.docx"/>
            </a:endParaRPr>
          </a:p>
          <a:p>
            <a:pPr algn="l">
              <a:lnSpc>
                <a:spcPts val="2879"/>
              </a:lnSpc>
            </a:pPr>
            <a:r>
              <a:rPr lang="en-US" sz="2400" u="sng">
                <a:solidFill>
                  <a:srgbClr val="56B2CB"/>
                </a:solidFill>
                <a:latin typeface="Open Sans Bold"/>
                <a:hlinkClick r:id="rId5" tooltip="https://www.churchofengland.org/resources/digital-labs/blogs/filming-and-photography-churches-consent-and-gdpr"/>
              </a:rPr>
              <a:t>Church of England photography and GDPR </a:t>
            </a:r>
          </a:p>
        </p:txBody>
      </p:sp>
      <p:sp>
        <p:nvSpPr>
          <p:cNvPr id="5" name="Freeform 5"/>
          <p:cNvSpPr/>
          <p:nvPr/>
        </p:nvSpPr>
        <p:spPr>
          <a:xfrm>
            <a:off x="11220563" y="2740115"/>
            <a:ext cx="5216316" cy="4806768"/>
          </a:xfrm>
          <a:custGeom>
            <a:avLst/>
            <a:gdLst/>
            <a:ahLst/>
            <a:cxnLst/>
            <a:rect l="l" t="t" r="r" b="b"/>
            <a:pathLst>
              <a:path w="5216316" h="4806768">
                <a:moveTo>
                  <a:pt x="0" y="0"/>
                </a:moveTo>
                <a:lnTo>
                  <a:pt x="5216316" y="0"/>
                </a:lnTo>
                <a:lnTo>
                  <a:pt x="5216316" y="4806767"/>
                </a:lnTo>
                <a:lnTo>
                  <a:pt x="0" y="4806767"/>
                </a:lnTo>
                <a:lnTo>
                  <a:pt x="0" y="0"/>
                </a:lnTo>
                <a:close/>
              </a:path>
            </a:pathLst>
          </a:custGeom>
          <a:blipFill>
            <a:blip r:embed="rId6"/>
            <a:stretch>
              <a:fillRect l="-153594" r="-16"/>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192476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E-news and newsletters</a:t>
            </a:r>
          </a:p>
        </p:txBody>
      </p:sp>
      <p:sp>
        <p:nvSpPr>
          <p:cNvPr id="4" name="TextBox 4"/>
          <p:cNvSpPr txBox="1"/>
          <p:nvPr/>
        </p:nvSpPr>
        <p:spPr>
          <a:xfrm>
            <a:off x="1557220" y="3213291"/>
            <a:ext cx="7706125" cy="5873562"/>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We use MailChimp for our mailing platform in the diocese. We circulate a weekly e-news and staff news to those registered, containing up-to-date information on news and events from across the diocese.</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If you wish to have an item placed in our weekly</a:t>
            </a:r>
          </a:p>
          <a:p>
            <a:pPr algn="l">
              <a:lnSpc>
                <a:spcPts val="3240"/>
              </a:lnSpc>
            </a:pPr>
            <a:r>
              <a:rPr lang="en-US" sz="2700">
                <a:solidFill>
                  <a:srgbClr val="000000"/>
                </a:solidFill>
                <a:latin typeface="Open Sans"/>
              </a:rPr>
              <a:t>Thursday e-newsletter, please send your request and any content to the comms team by the end of each Wednesday.</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We can also help you to set up an online newsletter on Mailchimp, it’s much easier than formatting on word etc. </a:t>
            </a:r>
          </a:p>
        </p:txBody>
      </p:sp>
      <p:sp>
        <p:nvSpPr>
          <p:cNvPr id="5" name="Freeform 5"/>
          <p:cNvSpPr/>
          <p:nvPr/>
        </p:nvSpPr>
        <p:spPr>
          <a:xfrm>
            <a:off x="10113064" y="1157955"/>
            <a:ext cx="7319514" cy="7928898"/>
          </a:xfrm>
          <a:custGeom>
            <a:avLst/>
            <a:gdLst/>
            <a:ahLst/>
            <a:cxnLst/>
            <a:rect l="l" t="t" r="r" b="b"/>
            <a:pathLst>
              <a:path w="7319514" h="7928898">
                <a:moveTo>
                  <a:pt x="0" y="0"/>
                </a:moveTo>
                <a:lnTo>
                  <a:pt x="7319514" y="0"/>
                </a:lnTo>
                <a:lnTo>
                  <a:pt x="7319514" y="7928898"/>
                </a:lnTo>
                <a:lnTo>
                  <a:pt x="0" y="7928898"/>
                </a:lnTo>
                <a:lnTo>
                  <a:pt x="0" y="0"/>
                </a:lnTo>
                <a:close/>
              </a:path>
            </a:pathLst>
          </a:custGeom>
          <a:blipFill>
            <a:blip r:embed="rId3"/>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0175086" y="2851556"/>
            <a:ext cx="7259065" cy="4583887"/>
            <a:chOff x="0" y="0"/>
            <a:chExt cx="9678754" cy="6111849"/>
          </a:xfrm>
        </p:grpSpPr>
        <p:sp>
          <p:nvSpPr>
            <p:cNvPr id="4" name="Freeform 4"/>
            <p:cNvSpPr/>
            <p:nvPr/>
          </p:nvSpPr>
          <p:spPr>
            <a:xfrm>
              <a:off x="5270886" y="0"/>
              <a:ext cx="4407868" cy="6111849"/>
            </a:xfrm>
            <a:custGeom>
              <a:avLst/>
              <a:gdLst/>
              <a:ahLst/>
              <a:cxnLst/>
              <a:rect l="l" t="t" r="r" b="b"/>
              <a:pathLst>
                <a:path w="4407868" h="6111849">
                  <a:moveTo>
                    <a:pt x="0" y="0"/>
                  </a:moveTo>
                  <a:lnTo>
                    <a:pt x="4407868" y="0"/>
                  </a:lnTo>
                  <a:lnTo>
                    <a:pt x="4407868" y="6111849"/>
                  </a:lnTo>
                  <a:lnTo>
                    <a:pt x="0" y="6111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0" y="0"/>
              <a:ext cx="4407868" cy="6111849"/>
            </a:xfrm>
            <a:custGeom>
              <a:avLst/>
              <a:gdLst/>
              <a:ahLst/>
              <a:cxnLst/>
              <a:rect l="l" t="t" r="r" b="b"/>
              <a:pathLst>
                <a:path w="4407868" h="6111849">
                  <a:moveTo>
                    <a:pt x="0" y="0"/>
                  </a:moveTo>
                  <a:lnTo>
                    <a:pt x="4407868" y="0"/>
                  </a:lnTo>
                  <a:lnTo>
                    <a:pt x="4407868" y="6111849"/>
                  </a:lnTo>
                  <a:lnTo>
                    <a:pt x="0" y="61118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6" name="Group 6"/>
            <p:cNvGrpSpPr/>
            <p:nvPr/>
          </p:nvGrpSpPr>
          <p:grpSpPr>
            <a:xfrm>
              <a:off x="146534" y="270756"/>
              <a:ext cx="4114800" cy="1238381"/>
              <a:chOff x="0" y="0"/>
              <a:chExt cx="812800" cy="244619"/>
            </a:xfrm>
          </p:grpSpPr>
          <p:sp>
            <p:nvSpPr>
              <p:cNvPr id="7" name="Freeform 7"/>
              <p:cNvSpPr/>
              <p:nvPr/>
            </p:nvSpPr>
            <p:spPr>
              <a:xfrm>
                <a:off x="0" y="0"/>
                <a:ext cx="812800" cy="244619"/>
              </a:xfrm>
              <a:custGeom>
                <a:avLst/>
                <a:gdLst/>
                <a:ahLst/>
                <a:cxnLst/>
                <a:rect l="l" t="t" r="r" b="b"/>
                <a:pathLst>
                  <a:path w="812800" h="244619">
                    <a:moveTo>
                      <a:pt x="0" y="0"/>
                    </a:moveTo>
                    <a:lnTo>
                      <a:pt x="812800" y="0"/>
                    </a:lnTo>
                    <a:lnTo>
                      <a:pt x="812800" y="244619"/>
                    </a:lnTo>
                    <a:lnTo>
                      <a:pt x="0" y="244619"/>
                    </a:lnTo>
                    <a:close/>
                  </a:path>
                </a:pathLst>
              </a:custGeom>
              <a:solidFill>
                <a:srgbClr val="FFFFFF"/>
              </a:solidFill>
            </p:spPr>
          </p:sp>
          <p:sp>
            <p:nvSpPr>
              <p:cNvPr id="8" name="TextBox 8"/>
              <p:cNvSpPr txBox="1"/>
              <p:nvPr/>
            </p:nvSpPr>
            <p:spPr>
              <a:xfrm>
                <a:off x="0" y="9525"/>
                <a:ext cx="812800" cy="235094"/>
              </a:xfrm>
              <a:prstGeom prst="rect">
                <a:avLst/>
              </a:prstGeom>
            </p:spPr>
            <p:txBody>
              <a:bodyPr lIns="50800" tIns="50800" rIns="50800" bIns="50800" rtlCol="0" anchor="ctr"/>
              <a:lstStyle/>
              <a:p>
                <a:pPr algn="ctr">
                  <a:lnSpc>
                    <a:spcPts val="2879"/>
                  </a:lnSpc>
                </a:pPr>
                <a:endParaRPr/>
              </a:p>
            </p:txBody>
          </p:sp>
        </p:grpSp>
        <p:grpSp>
          <p:nvGrpSpPr>
            <p:cNvPr id="9" name="Group 9"/>
            <p:cNvGrpSpPr/>
            <p:nvPr/>
          </p:nvGrpSpPr>
          <p:grpSpPr>
            <a:xfrm>
              <a:off x="5417420" y="270756"/>
              <a:ext cx="4114800" cy="1238381"/>
              <a:chOff x="0" y="0"/>
              <a:chExt cx="812800" cy="244619"/>
            </a:xfrm>
          </p:grpSpPr>
          <p:sp>
            <p:nvSpPr>
              <p:cNvPr id="10" name="Freeform 10"/>
              <p:cNvSpPr/>
              <p:nvPr/>
            </p:nvSpPr>
            <p:spPr>
              <a:xfrm>
                <a:off x="0" y="0"/>
                <a:ext cx="812800" cy="244619"/>
              </a:xfrm>
              <a:custGeom>
                <a:avLst/>
                <a:gdLst/>
                <a:ahLst/>
                <a:cxnLst/>
                <a:rect l="l" t="t" r="r" b="b"/>
                <a:pathLst>
                  <a:path w="812800" h="244619">
                    <a:moveTo>
                      <a:pt x="0" y="0"/>
                    </a:moveTo>
                    <a:lnTo>
                      <a:pt x="812800" y="0"/>
                    </a:lnTo>
                    <a:lnTo>
                      <a:pt x="812800" y="244619"/>
                    </a:lnTo>
                    <a:lnTo>
                      <a:pt x="0" y="244619"/>
                    </a:lnTo>
                    <a:close/>
                  </a:path>
                </a:pathLst>
              </a:custGeom>
              <a:solidFill>
                <a:srgbClr val="FFFFFF"/>
              </a:solidFill>
            </p:spPr>
          </p:sp>
          <p:sp>
            <p:nvSpPr>
              <p:cNvPr id="11" name="TextBox 11"/>
              <p:cNvSpPr txBox="1"/>
              <p:nvPr/>
            </p:nvSpPr>
            <p:spPr>
              <a:xfrm>
                <a:off x="0" y="9525"/>
                <a:ext cx="812800" cy="235094"/>
              </a:xfrm>
              <a:prstGeom prst="rect">
                <a:avLst/>
              </a:prstGeom>
            </p:spPr>
            <p:txBody>
              <a:bodyPr lIns="50800" tIns="50800" rIns="50800" bIns="50800" rtlCol="0" anchor="ctr"/>
              <a:lstStyle/>
              <a:p>
                <a:pPr algn="ctr">
                  <a:lnSpc>
                    <a:spcPts val="2879"/>
                  </a:lnSpc>
                </a:pPr>
                <a:endParaRPr/>
              </a:p>
            </p:txBody>
          </p:sp>
        </p:grpSp>
        <p:grpSp>
          <p:nvGrpSpPr>
            <p:cNvPr id="12" name="Group 12"/>
            <p:cNvGrpSpPr/>
            <p:nvPr/>
          </p:nvGrpSpPr>
          <p:grpSpPr>
            <a:xfrm>
              <a:off x="5444965" y="170567"/>
              <a:ext cx="2127827" cy="556048"/>
              <a:chOff x="0" y="0"/>
              <a:chExt cx="420312" cy="109837"/>
            </a:xfrm>
          </p:grpSpPr>
          <p:sp>
            <p:nvSpPr>
              <p:cNvPr id="13" name="Freeform 13"/>
              <p:cNvSpPr/>
              <p:nvPr/>
            </p:nvSpPr>
            <p:spPr>
              <a:xfrm>
                <a:off x="0" y="0"/>
                <a:ext cx="420312" cy="109837"/>
              </a:xfrm>
              <a:custGeom>
                <a:avLst/>
                <a:gdLst/>
                <a:ahLst/>
                <a:cxnLst/>
                <a:rect l="l" t="t" r="r" b="b"/>
                <a:pathLst>
                  <a:path w="420312" h="109837">
                    <a:moveTo>
                      <a:pt x="0" y="0"/>
                    </a:moveTo>
                    <a:lnTo>
                      <a:pt x="420312" y="0"/>
                    </a:lnTo>
                    <a:lnTo>
                      <a:pt x="420312" y="109837"/>
                    </a:lnTo>
                    <a:lnTo>
                      <a:pt x="0" y="109837"/>
                    </a:lnTo>
                    <a:close/>
                  </a:path>
                </a:pathLst>
              </a:custGeom>
              <a:solidFill>
                <a:srgbClr val="3F4A75"/>
              </a:solidFill>
            </p:spPr>
          </p:sp>
          <p:sp>
            <p:nvSpPr>
              <p:cNvPr id="14" name="TextBox 14"/>
              <p:cNvSpPr txBox="1"/>
              <p:nvPr/>
            </p:nvSpPr>
            <p:spPr>
              <a:xfrm>
                <a:off x="0" y="9525"/>
                <a:ext cx="420312" cy="100312"/>
              </a:xfrm>
              <a:prstGeom prst="rect">
                <a:avLst/>
              </a:prstGeom>
            </p:spPr>
            <p:txBody>
              <a:bodyPr lIns="50800" tIns="50800" rIns="50800" bIns="50800" rtlCol="0" anchor="ctr"/>
              <a:lstStyle/>
              <a:p>
                <a:pPr algn="ctr">
                  <a:lnSpc>
                    <a:spcPts val="2879"/>
                  </a:lnSpc>
                </a:pPr>
                <a:endParaRPr/>
              </a:p>
            </p:txBody>
          </p:sp>
        </p:grpSp>
        <p:sp>
          <p:nvSpPr>
            <p:cNvPr id="15" name="Freeform 15"/>
            <p:cNvSpPr/>
            <p:nvPr/>
          </p:nvSpPr>
          <p:spPr>
            <a:xfrm>
              <a:off x="5543176" y="255146"/>
              <a:ext cx="1931405" cy="386890"/>
            </a:xfrm>
            <a:custGeom>
              <a:avLst/>
              <a:gdLst/>
              <a:ahLst/>
              <a:cxnLst/>
              <a:rect l="l" t="t" r="r" b="b"/>
              <a:pathLst>
                <a:path w="1931405" h="386890">
                  <a:moveTo>
                    <a:pt x="0" y="0"/>
                  </a:moveTo>
                  <a:lnTo>
                    <a:pt x="1931405" y="0"/>
                  </a:lnTo>
                  <a:lnTo>
                    <a:pt x="1931405" y="386890"/>
                  </a:lnTo>
                  <a:lnTo>
                    <a:pt x="0" y="386890"/>
                  </a:lnTo>
                  <a:lnTo>
                    <a:pt x="0" y="0"/>
                  </a:lnTo>
                  <a:close/>
                </a:path>
              </a:pathLst>
            </a:custGeom>
            <a:blipFill>
              <a:blip r:embed="rId5"/>
              <a:stretch>
                <a:fillRect/>
              </a:stretch>
            </a:blipFill>
          </p:spPr>
        </p:sp>
        <p:sp>
          <p:nvSpPr>
            <p:cNvPr id="16" name="Freeform 16"/>
            <p:cNvSpPr/>
            <p:nvPr/>
          </p:nvSpPr>
          <p:spPr>
            <a:xfrm>
              <a:off x="192040" y="223612"/>
              <a:ext cx="2205983" cy="440489"/>
            </a:xfrm>
            <a:custGeom>
              <a:avLst/>
              <a:gdLst/>
              <a:ahLst/>
              <a:cxnLst/>
              <a:rect l="l" t="t" r="r" b="b"/>
              <a:pathLst>
                <a:path w="2205983" h="440489">
                  <a:moveTo>
                    <a:pt x="0" y="0"/>
                  </a:moveTo>
                  <a:lnTo>
                    <a:pt x="2205983" y="0"/>
                  </a:lnTo>
                  <a:lnTo>
                    <a:pt x="2205983" y="440489"/>
                  </a:lnTo>
                  <a:lnTo>
                    <a:pt x="0" y="440489"/>
                  </a:lnTo>
                  <a:lnTo>
                    <a:pt x="0" y="0"/>
                  </a:lnTo>
                  <a:close/>
                </a:path>
              </a:pathLst>
            </a:custGeom>
            <a:blipFill>
              <a:blip r:embed="rId6"/>
              <a:stretch>
                <a:fillRect/>
              </a:stretch>
            </a:blipFill>
          </p:spPr>
        </p:sp>
      </p:grpSp>
      <p:sp>
        <p:nvSpPr>
          <p:cNvPr id="17" name="Freeform 17"/>
          <p:cNvSpPr/>
          <p:nvPr/>
        </p:nvSpPr>
        <p:spPr>
          <a:xfrm>
            <a:off x="11550013" y="7093415"/>
            <a:ext cx="684058" cy="684058"/>
          </a:xfrm>
          <a:custGeom>
            <a:avLst/>
            <a:gdLst/>
            <a:ahLst/>
            <a:cxnLst/>
            <a:rect l="l" t="t" r="r" b="b"/>
            <a:pathLst>
              <a:path w="684058" h="684058">
                <a:moveTo>
                  <a:pt x="0" y="0"/>
                </a:moveTo>
                <a:lnTo>
                  <a:pt x="684058" y="0"/>
                </a:lnTo>
                <a:lnTo>
                  <a:pt x="684058" y="684058"/>
                </a:lnTo>
                <a:lnTo>
                  <a:pt x="0" y="6840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a:off x="15497335" y="7062783"/>
            <a:ext cx="714690" cy="714690"/>
          </a:xfrm>
          <a:custGeom>
            <a:avLst/>
            <a:gdLst/>
            <a:ahLst/>
            <a:cxnLst/>
            <a:rect l="l" t="t" r="r" b="b"/>
            <a:pathLst>
              <a:path w="714690" h="714690">
                <a:moveTo>
                  <a:pt x="0" y="0"/>
                </a:moveTo>
                <a:lnTo>
                  <a:pt x="714690" y="0"/>
                </a:lnTo>
                <a:lnTo>
                  <a:pt x="714690" y="714690"/>
                </a:lnTo>
                <a:lnTo>
                  <a:pt x="0" y="7146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TextBox 19"/>
          <p:cNvSpPr txBox="1"/>
          <p:nvPr/>
        </p:nvSpPr>
        <p:spPr>
          <a:xfrm>
            <a:off x="1557220" y="1924769"/>
            <a:ext cx="8353149" cy="809625"/>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How to use our Logo</a:t>
            </a:r>
          </a:p>
        </p:txBody>
      </p:sp>
      <p:sp>
        <p:nvSpPr>
          <p:cNvPr id="20" name="TextBox 20"/>
          <p:cNvSpPr txBox="1"/>
          <p:nvPr/>
        </p:nvSpPr>
        <p:spPr>
          <a:xfrm>
            <a:off x="1552174" y="3105150"/>
            <a:ext cx="7706125" cy="6153150"/>
          </a:xfrm>
          <a:prstGeom prst="rect">
            <a:avLst/>
          </a:prstGeom>
        </p:spPr>
        <p:txBody>
          <a:bodyPr lIns="0" tIns="0" rIns="0" bIns="0" rtlCol="0" anchor="t">
            <a:spAutoFit/>
          </a:bodyPr>
          <a:lstStyle/>
          <a:p>
            <a:pPr>
              <a:lnSpc>
                <a:spcPts val="3240"/>
              </a:lnSpc>
            </a:pPr>
            <a:r>
              <a:rPr lang="en-US" sz="2700">
                <a:solidFill>
                  <a:srgbClr val="000000"/>
                </a:solidFill>
                <a:latin typeface="Open Sans"/>
              </a:rPr>
              <a:t>In the diocese, we have several logo variations. Where possible, we encourage you to use the templates we have provided.</a:t>
            </a:r>
          </a:p>
          <a:p>
            <a:pPr>
              <a:lnSpc>
                <a:spcPts val="3240"/>
              </a:lnSpc>
            </a:pPr>
            <a:endParaRPr lang="en-US" sz="2700">
              <a:solidFill>
                <a:srgbClr val="000000"/>
              </a:solidFill>
              <a:latin typeface="Open Sans"/>
            </a:endParaRPr>
          </a:p>
          <a:p>
            <a:pPr>
              <a:lnSpc>
                <a:spcPts val="3240"/>
              </a:lnSpc>
            </a:pPr>
            <a:r>
              <a:rPr lang="en-US" sz="2700">
                <a:solidFill>
                  <a:srgbClr val="000000"/>
                </a:solidFill>
                <a:latin typeface="Open Sans"/>
              </a:rPr>
              <a:t>However, if you are designing your own document, please ensure that the logo is placed in the top-left corner and the logo does not have a coloured background when placed on a white canvas. </a:t>
            </a:r>
          </a:p>
          <a:p>
            <a:pPr>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Please see the example screenshots on the right side of this page. If you have any questions at all about the positioning or design of a document, please get in touch with the comms team.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355358" y="172209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Communications team </a:t>
            </a:r>
          </a:p>
        </p:txBody>
      </p:sp>
      <p:sp>
        <p:nvSpPr>
          <p:cNvPr id="4" name="TextBox 4"/>
          <p:cNvSpPr txBox="1"/>
          <p:nvPr/>
        </p:nvSpPr>
        <p:spPr>
          <a:xfrm>
            <a:off x="1382872" y="2810343"/>
            <a:ext cx="12130257" cy="472083"/>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For more help and advice, please contact us:</a:t>
            </a:r>
          </a:p>
        </p:txBody>
      </p:sp>
      <p:sp>
        <p:nvSpPr>
          <p:cNvPr id="5" name="Freeform 5"/>
          <p:cNvSpPr/>
          <p:nvPr/>
        </p:nvSpPr>
        <p:spPr>
          <a:xfrm>
            <a:off x="1291432" y="3282426"/>
            <a:ext cx="2353938" cy="6471618"/>
          </a:xfrm>
          <a:custGeom>
            <a:avLst/>
            <a:gdLst/>
            <a:ahLst/>
            <a:cxnLst/>
            <a:rect l="l" t="t" r="r" b="b"/>
            <a:pathLst>
              <a:path w="2353938" h="6471618">
                <a:moveTo>
                  <a:pt x="0" y="0"/>
                </a:moveTo>
                <a:lnTo>
                  <a:pt x="2353939" y="0"/>
                </a:lnTo>
                <a:lnTo>
                  <a:pt x="2353939" y="6471618"/>
                </a:lnTo>
                <a:lnTo>
                  <a:pt x="0" y="6471618"/>
                </a:lnTo>
                <a:lnTo>
                  <a:pt x="0" y="0"/>
                </a:lnTo>
                <a:close/>
              </a:path>
            </a:pathLst>
          </a:custGeom>
          <a:blipFill>
            <a:blip r:embed="rId3"/>
            <a:stretch>
              <a:fillRect l="-148645" t="-14803" r="-334210" b="-4448"/>
            </a:stretch>
          </a:blipFill>
        </p:spPr>
      </p:sp>
      <p:sp>
        <p:nvSpPr>
          <p:cNvPr id="6" name="TextBox 6"/>
          <p:cNvSpPr txBox="1"/>
          <p:nvPr/>
        </p:nvSpPr>
        <p:spPr>
          <a:xfrm>
            <a:off x="4344658" y="3841827"/>
            <a:ext cx="9168471" cy="1303080"/>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Gemma Gardiner, Communications Manager</a:t>
            </a:r>
          </a:p>
          <a:p>
            <a:pPr algn="l">
              <a:lnSpc>
                <a:spcPts val="3240"/>
              </a:lnSpc>
            </a:pPr>
            <a:r>
              <a:rPr lang="en-US" sz="2700">
                <a:solidFill>
                  <a:srgbClr val="000000"/>
                </a:solidFill>
                <a:latin typeface="Open Sans"/>
              </a:rPr>
              <a:t>07834 224444</a:t>
            </a:r>
          </a:p>
          <a:p>
            <a:pPr algn="l">
              <a:lnSpc>
                <a:spcPts val="3240"/>
              </a:lnSpc>
            </a:pPr>
            <a:r>
              <a:rPr lang="en-US" sz="2700" u="sng">
                <a:solidFill>
                  <a:srgbClr val="0563C1"/>
                </a:solidFill>
                <a:latin typeface="Open Sans"/>
                <a:hlinkClick r:id="rId4" tooltip="mailto:gemmagardiner@manchester.anglican.org"/>
              </a:rPr>
              <a:t>gemmagardiner@manchester.anglican.org</a:t>
            </a:r>
            <a:r>
              <a:rPr lang="en-US" sz="2700">
                <a:solidFill>
                  <a:srgbClr val="000000"/>
                </a:solidFill>
                <a:latin typeface="Open Sans"/>
              </a:rPr>
              <a:t> </a:t>
            </a:r>
          </a:p>
        </p:txBody>
      </p:sp>
      <p:sp>
        <p:nvSpPr>
          <p:cNvPr id="7" name="TextBox 7"/>
          <p:cNvSpPr txBox="1"/>
          <p:nvPr/>
        </p:nvSpPr>
        <p:spPr>
          <a:xfrm>
            <a:off x="4344658" y="5816433"/>
            <a:ext cx="9168471" cy="1303080"/>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James Newman, Digital Content Lead</a:t>
            </a:r>
          </a:p>
          <a:p>
            <a:pPr algn="l">
              <a:lnSpc>
                <a:spcPts val="3240"/>
              </a:lnSpc>
            </a:pPr>
            <a:r>
              <a:rPr lang="en-US" sz="2700">
                <a:solidFill>
                  <a:srgbClr val="000000"/>
                </a:solidFill>
                <a:latin typeface="Open Sans"/>
              </a:rPr>
              <a:t>0161 828 1450</a:t>
            </a:r>
          </a:p>
          <a:p>
            <a:pPr algn="l">
              <a:lnSpc>
                <a:spcPts val="3240"/>
              </a:lnSpc>
            </a:pPr>
            <a:r>
              <a:rPr lang="en-US" sz="2700" u="sng">
                <a:solidFill>
                  <a:srgbClr val="0563C1"/>
                </a:solidFill>
                <a:latin typeface="Open Sans"/>
                <a:hlinkClick r:id="rId4" tooltip="mailto:gemmagardiner@manchester.anglican.org"/>
              </a:rPr>
              <a:t>jamesnewman@manchester.anglican.org</a:t>
            </a:r>
            <a:r>
              <a:rPr lang="en-US" sz="2700">
                <a:solidFill>
                  <a:srgbClr val="000000"/>
                </a:solidFill>
                <a:latin typeface="Open Sans"/>
              </a:rPr>
              <a:t> </a:t>
            </a:r>
          </a:p>
        </p:txBody>
      </p:sp>
      <p:sp>
        <p:nvSpPr>
          <p:cNvPr id="8" name="TextBox 8"/>
          <p:cNvSpPr txBox="1"/>
          <p:nvPr/>
        </p:nvSpPr>
        <p:spPr>
          <a:xfrm>
            <a:off x="4344658" y="8006949"/>
            <a:ext cx="9168471" cy="1303080"/>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Catherine Ingham, Communications Officer</a:t>
            </a:r>
          </a:p>
          <a:p>
            <a:pPr algn="l">
              <a:lnSpc>
                <a:spcPts val="3240"/>
              </a:lnSpc>
            </a:pPr>
            <a:r>
              <a:rPr lang="en-US" sz="2700">
                <a:solidFill>
                  <a:srgbClr val="000000"/>
                </a:solidFill>
                <a:latin typeface="Open Sans"/>
              </a:rPr>
              <a:t>0161 828 1405</a:t>
            </a:r>
          </a:p>
          <a:p>
            <a:pPr algn="l">
              <a:lnSpc>
                <a:spcPts val="3240"/>
              </a:lnSpc>
            </a:pPr>
            <a:r>
              <a:rPr lang="en-US" sz="2700" u="sng">
                <a:solidFill>
                  <a:srgbClr val="0563C1"/>
                </a:solidFill>
                <a:latin typeface="Open Sans"/>
                <a:hlinkClick r:id="rId5" tooltip="mailto:catherineingham@manchester.anglican.org"/>
              </a:rPr>
              <a:t>catherineingham@manchester.anglican.org</a:t>
            </a:r>
            <a:r>
              <a:rPr lang="en-US" sz="2700">
                <a:solidFill>
                  <a:srgbClr val="000000"/>
                </a:solidFill>
                <a:latin typeface="Open Sans"/>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42308" y="2704242"/>
            <a:ext cx="15798384" cy="2134077"/>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These brand guidelines have been developed to ensure that our strong, recognisable brand is maintained and used correctly. </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If you have any questions, comments or require help, please contact a member of the </a:t>
            </a:r>
            <a:r>
              <a:rPr lang="en-US" sz="2700">
                <a:solidFill>
                  <a:srgbClr val="000000"/>
                </a:solidFill>
                <a:latin typeface="Open Sans Bold"/>
              </a:rPr>
              <a:t>Communications Team.</a:t>
            </a:r>
          </a:p>
        </p:txBody>
      </p:sp>
      <p:sp>
        <p:nvSpPr>
          <p:cNvPr id="4" name="TextBox 4"/>
          <p:cNvSpPr txBox="1"/>
          <p:nvPr/>
        </p:nvSpPr>
        <p:spPr>
          <a:xfrm>
            <a:off x="1300508" y="1746539"/>
            <a:ext cx="8353149" cy="868531"/>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Contents</a:t>
            </a:r>
          </a:p>
        </p:txBody>
      </p:sp>
      <p:sp>
        <p:nvSpPr>
          <p:cNvPr id="5" name="TextBox 5"/>
          <p:cNvSpPr txBox="1"/>
          <p:nvPr/>
        </p:nvSpPr>
        <p:spPr>
          <a:xfrm>
            <a:off x="1355358" y="4927489"/>
            <a:ext cx="6396876" cy="4105275"/>
          </a:xfrm>
          <a:prstGeom prst="rect">
            <a:avLst/>
          </a:prstGeom>
        </p:spPr>
        <p:txBody>
          <a:bodyPr lIns="0" tIns="0" rIns="0" bIns="0" rtlCol="0" anchor="t">
            <a:spAutoFit/>
          </a:bodyPr>
          <a:lstStyle/>
          <a:p>
            <a:pPr algn="l">
              <a:lnSpc>
                <a:spcPts val="3240"/>
              </a:lnSpc>
            </a:pPr>
            <a:endParaRPr/>
          </a:p>
          <a:p>
            <a:pPr algn="l">
              <a:lnSpc>
                <a:spcPts val="3240"/>
              </a:lnSpc>
            </a:pPr>
            <a:r>
              <a:rPr lang="en-US" sz="2700">
                <a:solidFill>
                  <a:srgbClr val="3F4B75"/>
                </a:solidFill>
                <a:latin typeface="Open Sans Bold"/>
              </a:rPr>
              <a:t>03</a:t>
            </a:r>
            <a:r>
              <a:rPr lang="en-US" sz="2700">
                <a:solidFill>
                  <a:srgbClr val="000000"/>
                </a:solidFill>
                <a:latin typeface="Open Sans"/>
              </a:rPr>
              <a:t> 	Colour palette</a:t>
            </a:r>
          </a:p>
          <a:p>
            <a:pPr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04</a:t>
            </a:r>
            <a:r>
              <a:rPr lang="en-US" sz="2700">
                <a:solidFill>
                  <a:srgbClr val="000000"/>
                </a:solidFill>
                <a:latin typeface="Open Sans"/>
              </a:rPr>
              <a:t> 	Fonts and typography</a:t>
            </a:r>
          </a:p>
          <a:p>
            <a:pPr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05</a:t>
            </a:r>
            <a:r>
              <a:rPr lang="en-US" sz="2700">
                <a:solidFill>
                  <a:srgbClr val="000000"/>
                </a:solidFill>
                <a:latin typeface="Open Sans"/>
              </a:rPr>
              <a:t> 	Logo</a:t>
            </a:r>
          </a:p>
          <a:p>
            <a:pPr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06</a:t>
            </a:r>
            <a:r>
              <a:rPr lang="en-US" sz="2700">
                <a:solidFill>
                  <a:srgbClr val="000000"/>
                </a:solidFill>
                <a:latin typeface="Open Sans"/>
              </a:rPr>
              <a:t> 	Our style</a:t>
            </a:r>
          </a:p>
          <a:p>
            <a:pPr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07</a:t>
            </a:r>
            <a:r>
              <a:rPr lang="en-US" sz="2700">
                <a:solidFill>
                  <a:srgbClr val="000000"/>
                </a:solidFill>
                <a:latin typeface="Open Sans"/>
              </a:rPr>
              <a:t> 	Templates</a:t>
            </a:r>
          </a:p>
        </p:txBody>
      </p:sp>
      <p:sp>
        <p:nvSpPr>
          <p:cNvPr id="6" name="TextBox 6"/>
          <p:cNvSpPr txBox="1"/>
          <p:nvPr/>
        </p:nvSpPr>
        <p:spPr>
          <a:xfrm>
            <a:off x="7935114" y="5335645"/>
            <a:ext cx="6704430" cy="4105275"/>
          </a:xfrm>
          <a:prstGeom prst="rect">
            <a:avLst/>
          </a:prstGeom>
        </p:spPr>
        <p:txBody>
          <a:bodyPr lIns="0" tIns="0" rIns="0" bIns="0" rtlCol="0" anchor="t">
            <a:spAutoFit/>
          </a:bodyPr>
          <a:lstStyle/>
          <a:p>
            <a:pPr algn="l">
              <a:lnSpc>
                <a:spcPts val="3240"/>
              </a:lnSpc>
            </a:pPr>
            <a:r>
              <a:rPr lang="en-US" sz="2700">
                <a:solidFill>
                  <a:srgbClr val="3F4B75"/>
                </a:solidFill>
                <a:latin typeface="Open Sans Bold"/>
              </a:rPr>
              <a:t>08</a:t>
            </a:r>
            <a:r>
              <a:rPr lang="en-US" sz="2700">
                <a:solidFill>
                  <a:srgbClr val="000000"/>
                </a:solidFill>
                <a:latin typeface="Open Sans"/>
              </a:rPr>
              <a:t> 	Using Canva</a:t>
            </a:r>
          </a:p>
          <a:p>
            <a:pPr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09</a:t>
            </a:r>
            <a:r>
              <a:rPr lang="en-US" sz="2700">
                <a:solidFill>
                  <a:srgbClr val="000000"/>
                </a:solidFill>
                <a:latin typeface="Open Sans"/>
              </a:rPr>
              <a:t> 	Photography</a:t>
            </a:r>
          </a:p>
          <a:p>
            <a:pPr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10	</a:t>
            </a:r>
            <a:r>
              <a:rPr lang="en-US" sz="2700">
                <a:solidFill>
                  <a:srgbClr val="000000"/>
                </a:solidFill>
                <a:latin typeface="Open Sans"/>
              </a:rPr>
              <a:t>Videography</a:t>
            </a:r>
          </a:p>
          <a:p>
            <a:pPr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11	</a:t>
            </a:r>
            <a:r>
              <a:rPr lang="en-US" sz="2700">
                <a:solidFill>
                  <a:srgbClr val="000000"/>
                </a:solidFill>
                <a:latin typeface="Open Sans"/>
              </a:rPr>
              <a:t>Consent &amp; GDPR</a:t>
            </a:r>
          </a:p>
          <a:p>
            <a:pPr marL="488632" lvl="1" indent="-244316"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12	</a:t>
            </a:r>
            <a:r>
              <a:rPr lang="en-US" sz="2700">
                <a:solidFill>
                  <a:srgbClr val="000000"/>
                </a:solidFill>
                <a:latin typeface="Open Sans"/>
              </a:rPr>
              <a:t>E-news and newsletters</a:t>
            </a:r>
          </a:p>
          <a:p>
            <a:pPr marL="488632" lvl="1" indent="-244316" algn="l">
              <a:lnSpc>
                <a:spcPts val="3240"/>
              </a:lnSpc>
            </a:pPr>
            <a:endParaRPr lang="en-US" sz="2700">
              <a:solidFill>
                <a:srgbClr val="000000"/>
              </a:solidFill>
              <a:latin typeface="Open Sans"/>
            </a:endParaRPr>
          </a:p>
        </p:txBody>
      </p:sp>
      <p:sp>
        <p:nvSpPr>
          <p:cNvPr id="7" name="TextBox 7"/>
          <p:cNvSpPr txBox="1"/>
          <p:nvPr/>
        </p:nvSpPr>
        <p:spPr>
          <a:xfrm>
            <a:off x="13404369" y="5335645"/>
            <a:ext cx="8961120" cy="1238250"/>
          </a:xfrm>
          <a:prstGeom prst="rect">
            <a:avLst/>
          </a:prstGeom>
        </p:spPr>
        <p:txBody>
          <a:bodyPr lIns="0" tIns="0" rIns="0" bIns="0" rtlCol="0" anchor="t">
            <a:spAutoFit/>
          </a:bodyPr>
          <a:lstStyle/>
          <a:p>
            <a:pPr algn="l">
              <a:lnSpc>
                <a:spcPts val="3240"/>
              </a:lnSpc>
            </a:pPr>
            <a:r>
              <a:rPr lang="en-US" sz="2700">
                <a:solidFill>
                  <a:srgbClr val="3F4B75"/>
                </a:solidFill>
                <a:latin typeface="Open Sans Bold"/>
              </a:rPr>
              <a:t>13    </a:t>
            </a:r>
            <a:r>
              <a:rPr lang="en-US" sz="2700">
                <a:solidFill>
                  <a:srgbClr val="000000"/>
                </a:solidFill>
                <a:latin typeface="Open Sans"/>
              </a:rPr>
              <a:t>How to use our Logo</a:t>
            </a:r>
          </a:p>
          <a:p>
            <a:pPr algn="l">
              <a:lnSpc>
                <a:spcPts val="3240"/>
              </a:lnSpc>
            </a:pPr>
            <a:endParaRPr lang="en-US" sz="2700">
              <a:solidFill>
                <a:srgbClr val="000000"/>
              </a:solidFill>
              <a:latin typeface="Open Sans"/>
            </a:endParaRPr>
          </a:p>
          <a:p>
            <a:pPr algn="l">
              <a:lnSpc>
                <a:spcPts val="3240"/>
              </a:lnSpc>
            </a:pPr>
            <a:r>
              <a:rPr lang="en-US" sz="2700">
                <a:solidFill>
                  <a:srgbClr val="3F4B75"/>
                </a:solidFill>
                <a:latin typeface="Open Sans Bold"/>
              </a:rPr>
              <a:t>14</a:t>
            </a:r>
            <a:r>
              <a:rPr lang="en-US" sz="2700">
                <a:solidFill>
                  <a:srgbClr val="000000"/>
                </a:solidFill>
                <a:latin typeface="Open Sans Bold"/>
              </a:rPr>
              <a:t>    </a:t>
            </a:r>
            <a:r>
              <a:rPr lang="en-US" sz="2700">
                <a:solidFill>
                  <a:srgbClr val="000000"/>
                </a:solidFill>
                <a:latin typeface="Open Sans"/>
              </a:rPr>
              <a:t>Contact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213620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Colour palette </a:t>
            </a:r>
          </a:p>
        </p:txBody>
      </p:sp>
      <p:sp>
        <p:nvSpPr>
          <p:cNvPr id="4" name="TextBox 4"/>
          <p:cNvSpPr txBox="1"/>
          <p:nvPr/>
        </p:nvSpPr>
        <p:spPr>
          <a:xfrm>
            <a:off x="1557220" y="3606192"/>
            <a:ext cx="5132089" cy="3796069"/>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We use a simple colour palette, made up of blues and greens, accented with yellow and red. </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-The </a:t>
            </a:r>
            <a:r>
              <a:rPr lang="en-US" sz="2700">
                <a:solidFill>
                  <a:srgbClr val="000000"/>
                </a:solidFill>
                <a:latin typeface="Open Sans Bold"/>
              </a:rPr>
              <a:t>CMYK</a:t>
            </a:r>
            <a:r>
              <a:rPr lang="en-US" sz="2700">
                <a:solidFill>
                  <a:srgbClr val="000000"/>
                </a:solidFill>
                <a:latin typeface="Open Sans"/>
              </a:rPr>
              <a:t> values are to be used for printing. </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-The </a:t>
            </a:r>
            <a:r>
              <a:rPr lang="en-US" sz="2700">
                <a:solidFill>
                  <a:srgbClr val="000000"/>
                </a:solidFill>
                <a:latin typeface="Open Sans Bold"/>
              </a:rPr>
              <a:t>RBG</a:t>
            </a:r>
            <a:r>
              <a:rPr lang="en-US" sz="2700">
                <a:solidFill>
                  <a:srgbClr val="000000"/>
                </a:solidFill>
                <a:latin typeface="Open Sans"/>
              </a:rPr>
              <a:t> values are to be used for digital content creation.</a:t>
            </a:r>
          </a:p>
        </p:txBody>
      </p:sp>
      <p:sp>
        <p:nvSpPr>
          <p:cNvPr id="5" name="Freeform 5"/>
          <p:cNvSpPr/>
          <p:nvPr/>
        </p:nvSpPr>
        <p:spPr>
          <a:xfrm>
            <a:off x="7402617" y="2126684"/>
            <a:ext cx="9856683" cy="6764610"/>
          </a:xfrm>
          <a:custGeom>
            <a:avLst/>
            <a:gdLst/>
            <a:ahLst/>
            <a:cxnLst/>
            <a:rect l="l" t="t" r="r" b="b"/>
            <a:pathLst>
              <a:path w="9856683" h="6764610">
                <a:moveTo>
                  <a:pt x="0" y="0"/>
                </a:moveTo>
                <a:lnTo>
                  <a:pt x="9856683" y="0"/>
                </a:lnTo>
                <a:lnTo>
                  <a:pt x="9856683" y="6764610"/>
                </a:lnTo>
                <a:lnTo>
                  <a:pt x="0" y="6764610"/>
                </a:lnTo>
                <a:lnTo>
                  <a:pt x="0" y="0"/>
                </a:lnTo>
                <a:close/>
              </a:path>
            </a:pathLst>
          </a:custGeom>
          <a:blipFill>
            <a:blip r:embed="rId3"/>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192476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Fonts and typography</a:t>
            </a:r>
          </a:p>
        </p:txBody>
      </p:sp>
      <p:sp>
        <p:nvSpPr>
          <p:cNvPr id="4" name="TextBox 4"/>
          <p:cNvSpPr txBox="1"/>
          <p:nvPr/>
        </p:nvSpPr>
        <p:spPr>
          <a:xfrm>
            <a:off x="1557220" y="3316686"/>
            <a:ext cx="6298429" cy="5458063"/>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We now use </a:t>
            </a:r>
            <a:r>
              <a:rPr lang="en-US" sz="2700">
                <a:solidFill>
                  <a:srgbClr val="000000"/>
                </a:solidFill>
                <a:latin typeface="Open Sans Bold"/>
              </a:rPr>
              <a:t>Open Sans </a:t>
            </a:r>
            <a:r>
              <a:rPr lang="en-US" sz="2700">
                <a:solidFill>
                  <a:srgbClr val="000000"/>
                </a:solidFill>
                <a:latin typeface="Open Sans"/>
              </a:rPr>
              <a:t>font for all documentation including reports, presentations, letters , and our website.</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Bold"/>
              </a:rPr>
              <a:t>Cabin</a:t>
            </a:r>
            <a:r>
              <a:rPr lang="en-US" sz="2700">
                <a:solidFill>
                  <a:srgbClr val="000000"/>
                </a:solidFill>
                <a:latin typeface="Open Sans"/>
              </a:rPr>
              <a:t>, our secondary font, is occasionally used for headings and titles.</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Both fonts are widely available in Microsoft Office applications or can be downloaded for free from </a:t>
            </a:r>
            <a:r>
              <a:rPr lang="en-US" sz="2700">
                <a:solidFill>
                  <a:srgbClr val="56B2CB"/>
                </a:solidFill>
                <a:latin typeface="Open Sans Bold"/>
              </a:rPr>
              <a:t>fonts.google.com.</a:t>
            </a:r>
          </a:p>
        </p:txBody>
      </p:sp>
      <p:sp>
        <p:nvSpPr>
          <p:cNvPr id="5" name="TextBox 5"/>
          <p:cNvSpPr txBox="1"/>
          <p:nvPr/>
        </p:nvSpPr>
        <p:spPr>
          <a:xfrm>
            <a:off x="9232940" y="3326211"/>
            <a:ext cx="8353149" cy="693390"/>
          </a:xfrm>
          <a:prstGeom prst="rect">
            <a:avLst/>
          </a:prstGeom>
        </p:spPr>
        <p:txBody>
          <a:bodyPr lIns="0" tIns="0" rIns="0" bIns="0" rtlCol="0" anchor="t">
            <a:spAutoFit/>
          </a:bodyPr>
          <a:lstStyle/>
          <a:p>
            <a:pPr algn="l">
              <a:lnSpc>
                <a:spcPts val="5040"/>
              </a:lnSpc>
            </a:pPr>
            <a:r>
              <a:rPr lang="en-US" sz="4200">
                <a:solidFill>
                  <a:srgbClr val="56B2CB"/>
                </a:solidFill>
                <a:latin typeface="Open Sans Bold"/>
              </a:rPr>
              <a:t>Open Sans</a:t>
            </a:r>
          </a:p>
        </p:txBody>
      </p:sp>
      <p:sp>
        <p:nvSpPr>
          <p:cNvPr id="6" name="TextBox 6"/>
          <p:cNvSpPr txBox="1"/>
          <p:nvPr/>
        </p:nvSpPr>
        <p:spPr>
          <a:xfrm>
            <a:off x="9232940" y="4116603"/>
            <a:ext cx="8657910" cy="887582"/>
          </a:xfrm>
          <a:prstGeom prst="rect">
            <a:avLst/>
          </a:prstGeom>
        </p:spPr>
        <p:txBody>
          <a:bodyPr lIns="0" tIns="0" rIns="0" bIns="0" rtlCol="0" anchor="t">
            <a:spAutoFit/>
          </a:bodyPr>
          <a:lstStyle/>
          <a:p>
            <a:pPr algn="l">
              <a:lnSpc>
                <a:spcPts val="3240"/>
              </a:lnSpc>
            </a:pPr>
            <a:r>
              <a:rPr lang="en-US" sz="2700">
                <a:solidFill>
                  <a:srgbClr val="3F4B75"/>
                </a:solidFill>
                <a:latin typeface="Open Sans Bold"/>
              </a:rPr>
              <a:t>A B C D E F G H I J K L M N O P Q R S T U V W X Y Z</a:t>
            </a:r>
          </a:p>
          <a:p>
            <a:pPr algn="l">
              <a:lnSpc>
                <a:spcPts val="3240"/>
              </a:lnSpc>
            </a:pPr>
            <a:r>
              <a:rPr lang="en-US" sz="2700">
                <a:solidFill>
                  <a:srgbClr val="3F4B75"/>
                </a:solidFill>
                <a:latin typeface="Open Sans Bold"/>
              </a:rPr>
              <a:t>a b c d e f g h I j k l m n o p q r s t u v w x y z</a:t>
            </a:r>
          </a:p>
        </p:txBody>
      </p:sp>
      <p:sp>
        <p:nvSpPr>
          <p:cNvPr id="7" name="TextBox 7"/>
          <p:cNvSpPr txBox="1"/>
          <p:nvPr/>
        </p:nvSpPr>
        <p:spPr>
          <a:xfrm>
            <a:off x="9232940" y="5535645"/>
            <a:ext cx="8353149" cy="693390"/>
          </a:xfrm>
          <a:prstGeom prst="rect">
            <a:avLst/>
          </a:prstGeom>
        </p:spPr>
        <p:txBody>
          <a:bodyPr lIns="0" tIns="0" rIns="0" bIns="0" rtlCol="0" anchor="t">
            <a:spAutoFit/>
          </a:bodyPr>
          <a:lstStyle/>
          <a:p>
            <a:pPr algn="l">
              <a:lnSpc>
                <a:spcPts val="5040"/>
              </a:lnSpc>
            </a:pPr>
            <a:r>
              <a:rPr lang="en-US" sz="4200">
                <a:solidFill>
                  <a:srgbClr val="56B2CB"/>
                </a:solidFill>
                <a:latin typeface="Cabin Bold"/>
              </a:rPr>
              <a:t>Cabin</a:t>
            </a:r>
          </a:p>
        </p:txBody>
      </p:sp>
      <p:sp>
        <p:nvSpPr>
          <p:cNvPr id="8" name="TextBox 8"/>
          <p:cNvSpPr txBox="1"/>
          <p:nvPr/>
        </p:nvSpPr>
        <p:spPr>
          <a:xfrm>
            <a:off x="9232940" y="6360262"/>
            <a:ext cx="8657910" cy="878057"/>
          </a:xfrm>
          <a:prstGeom prst="rect">
            <a:avLst/>
          </a:prstGeom>
        </p:spPr>
        <p:txBody>
          <a:bodyPr lIns="0" tIns="0" rIns="0" bIns="0" rtlCol="0" anchor="t">
            <a:spAutoFit/>
          </a:bodyPr>
          <a:lstStyle/>
          <a:p>
            <a:pPr algn="l">
              <a:lnSpc>
                <a:spcPts val="3240"/>
              </a:lnSpc>
            </a:pPr>
            <a:r>
              <a:rPr lang="en-US" sz="2700">
                <a:solidFill>
                  <a:srgbClr val="3F4B75"/>
                </a:solidFill>
                <a:latin typeface="Cabin Bold"/>
              </a:rPr>
              <a:t>A B C D E F G H I J K L M N O P Q R S T U V W X Y Z</a:t>
            </a:r>
          </a:p>
          <a:p>
            <a:pPr algn="l">
              <a:lnSpc>
                <a:spcPts val="3240"/>
              </a:lnSpc>
            </a:pPr>
            <a:r>
              <a:rPr lang="en-US" sz="2700">
                <a:solidFill>
                  <a:srgbClr val="3F4B75"/>
                </a:solidFill>
                <a:latin typeface="Cabin Bold"/>
              </a:rPr>
              <a:t>a b c d e f g h I j k l m n o p q r s t u v w x y z</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192476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Logo </a:t>
            </a:r>
          </a:p>
        </p:txBody>
      </p:sp>
      <p:sp>
        <p:nvSpPr>
          <p:cNvPr id="4" name="TextBox 4"/>
          <p:cNvSpPr txBox="1"/>
          <p:nvPr/>
        </p:nvSpPr>
        <p:spPr>
          <a:xfrm>
            <a:off x="1552174" y="3386993"/>
            <a:ext cx="7706125" cy="5458064"/>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The </a:t>
            </a:r>
            <a:r>
              <a:rPr lang="en-US" sz="2700">
                <a:solidFill>
                  <a:srgbClr val="000000"/>
                </a:solidFill>
                <a:latin typeface="Open Sans Bold"/>
              </a:rPr>
              <a:t>Diocese of Manchester Church For A Different World logo </a:t>
            </a:r>
            <a:r>
              <a:rPr lang="en-US" sz="2700">
                <a:solidFill>
                  <a:srgbClr val="000000"/>
                </a:solidFill>
                <a:latin typeface="Open Sans"/>
              </a:rPr>
              <a:t>should be used as the primary logo for all documents and digital content.</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The logo should be located in the</a:t>
            </a:r>
            <a:r>
              <a:rPr lang="en-US" sz="2700">
                <a:solidFill>
                  <a:srgbClr val="000000"/>
                </a:solidFill>
                <a:latin typeface="Open Sans Bold"/>
              </a:rPr>
              <a:t> top-left </a:t>
            </a:r>
            <a:r>
              <a:rPr lang="en-US" sz="2700">
                <a:solidFill>
                  <a:srgbClr val="000000"/>
                </a:solidFill>
                <a:latin typeface="Open Sans"/>
              </a:rPr>
              <a:t>or </a:t>
            </a:r>
            <a:r>
              <a:rPr lang="en-US" sz="2700">
                <a:solidFill>
                  <a:srgbClr val="000000"/>
                </a:solidFill>
                <a:latin typeface="Open Sans Bold"/>
              </a:rPr>
              <a:t>bottom-left</a:t>
            </a:r>
            <a:r>
              <a:rPr lang="en-US" sz="2700">
                <a:solidFill>
                  <a:srgbClr val="000000"/>
                </a:solidFill>
                <a:latin typeface="Open Sans"/>
              </a:rPr>
              <a:t> of your piece of content.</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The logo can be shortened to show the words </a:t>
            </a:r>
            <a:r>
              <a:rPr lang="en-US" sz="2700">
                <a:solidFill>
                  <a:srgbClr val="000000"/>
                </a:solidFill>
                <a:latin typeface="Open Sans Bold"/>
              </a:rPr>
              <a:t>‘Church For A Different World’ </a:t>
            </a:r>
            <a:r>
              <a:rPr lang="en-US" sz="2700">
                <a:solidFill>
                  <a:srgbClr val="000000"/>
                </a:solidFill>
                <a:latin typeface="Open Sans"/>
              </a:rPr>
              <a:t>as this is consistent and reflective of our diocesan branding. Please check with the comms team if you wish to use the logo in this way.</a:t>
            </a:r>
          </a:p>
        </p:txBody>
      </p:sp>
      <p:sp>
        <p:nvSpPr>
          <p:cNvPr id="5" name="TextBox 5"/>
          <p:cNvSpPr txBox="1"/>
          <p:nvPr/>
        </p:nvSpPr>
        <p:spPr>
          <a:xfrm>
            <a:off x="10166104" y="3551752"/>
            <a:ext cx="3888700" cy="1438275"/>
          </a:xfrm>
          <a:prstGeom prst="rect">
            <a:avLst/>
          </a:prstGeom>
        </p:spPr>
        <p:txBody>
          <a:bodyPr lIns="0" tIns="0" rIns="0" bIns="0" rtlCol="0" anchor="t">
            <a:spAutoFit/>
          </a:bodyPr>
          <a:lstStyle/>
          <a:p>
            <a:pPr algn="l">
              <a:lnSpc>
                <a:spcPts val="2880"/>
              </a:lnSpc>
            </a:pPr>
            <a:r>
              <a:rPr lang="en-US" sz="2400">
                <a:solidFill>
                  <a:srgbClr val="000000"/>
                </a:solidFill>
                <a:latin typeface="Open Sans"/>
              </a:rPr>
              <a:t>Download our logo in PNG or JPEG by scanning the QR Code and selecting the version you need.</a:t>
            </a:r>
          </a:p>
        </p:txBody>
      </p:sp>
      <p:sp>
        <p:nvSpPr>
          <p:cNvPr id="6" name="Freeform 6"/>
          <p:cNvSpPr/>
          <p:nvPr/>
        </p:nvSpPr>
        <p:spPr>
          <a:xfrm>
            <a:off x="10001810" y="5689881"/>
            <a:ext cx="3131260" cy="3166248"/>
          </a:xfrm>
          <a:custGeom>
            <a:avLst/>
            <a:gdLst/>
            <a:ahLst/>
            <a:cxnLst/>
            <a:rect l="l" t="t" r="r" b="b"/>
            <a:pathLst>
              <a:path w="3131260" h="3166248">
                <a:moveTo>
                  <a:pt x="0" y="0"/>
                </a:moveTo>
                <a:lnTo>
                  <a:pt x="3131260" y="0"/>
                </a:lnTo>
                <a:lnTo>
                  <a:pt x="3131260" y="3166248"/>
                </a:lnTo>
                <a:lnTo>
                  <a:pt x="0" y="3166248"/>
                </a:lnTo>
                <a:lnTo>
                  <a:pt x="0" y="0"/>
                </a:lnTo>
                <a:close/>
              </a:path>
            </a:pathLst>
          </a:custGeom>
          <a:blipFill>
            <a:blip r:embed="rId3"/>
            <a:stretch>
              <a:fillRect/>
            </a:stretch>
          </a:blipFill>
        </p:spPr>
      </p:sp>
      <p:sp>
        <p:nvSpPr>
          <p:cNvPr id="7" name="Freeform 7"/>
          <p:cNvSpPr/>
          <p:nvPr/>
        </p:nvSpPr>
        <p:spPr>
          <a:xfrm>
            <a:off x="9921800" y="1518334"/>
            <a:ext cx="5787245" cy="1671872"/>
          </a:xfrm>
          <a:custGeom>
            <a:avLst/>
            <a:gdLst/>
            <a:ahLst/>
            <a:cxnLst/>
            <a:rect l="l" t="t" r="r" b="b"/>
            <a:pathLst>
              <a:path w="5787245" h="1671872">
                <a:moveTo>
                  <a:pt x="0" y="0"/>
                </a:moveTo>
                <a:lnTo>
                  <a:pt x="5787244" y="0"/>
                </a:lnTo>
                <a:lnTo>
                  <a:pt x="5787244" y="1671872"/>
                </a:lnTo>
                <a:lnTo>
                  <a:pt x="0" y="1671872"/>
                </a:lnTo>
                <a:lnTo>
                  <a:pt x="0" y="0"/>
                </a:lnTo>
                <a:close/>
              </a:path>
            </a:pathLst>
          </a:custGeom>
          <a:blipFill>
            <a:blip r:embed="rId4"/>
            <a:stretch>
              <a:fillRect/>
            </a:stretch>
          </a:blipFill>
        </p:spPr>
      </p:sp>
      <p:sp>
        <p:nvSpPr>
          <p:cNvPr id="8" name="TextBox 8"/>
          <p:cNvSpPr txBox="1"/>
          <p:nvPr/>
        </p:nvSpPr>
        <p:spPr>
          <a:xfrm>
            <a:off x="13492170" y="5943702"/>
            <a:ext cx="3888700" cy="1303080"/>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These logos are also available on our shared drive </a:t>
            </a:r>
            <a:r>
              <a:rPr lang="en-US" sz="2700" u="sng">
                <a:solidFill>
                  <a:srgbClr val="56B2CB"/>
                </a:solidFill>
                <a:latin typeface="Open Sans"/>
                <a:hlinkClick r:id="rId5" tooltip="https://mdbf.sharepoint.com/sites/Intranet/Shared%20Documents/Forms/AllItems.aspx?id=%2Fsites%2FIntranet%2FShared%20Documents%2FBrand%2C%20logo%20and%20templates&amp;p=true&amp;ga=1."/>
              </a:rPr>
              <a:t>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2129896"/>
            <a:ext cx="8353149" cy="868531"/>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Our style</a:t>
            </a:r>
          </a:p>
        </p:txBody>
      </p:sp>
      <p:sp>
        <p:nvSpPr>
          <p:cNvPr id="4" name="TextBox 4"/>
          <p:cNvSpPr txBox="1"/>
          <p:nvPr/>
        </p:nvSpPr>
        <p:spPr>
          <a:xfrm>
            <a:off x="1557220" y="3287686"/>
            <a:ext cx="7706125" cy="3796069"/>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You may have noticed that we have moved away from dark backgrounds on our templates in a bid to save ink and brighten the look and feel of our brand.</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We have also moved away from the use of icons in favour of focussing on photographs of people and places. We feel that this brings our vision and mission goals to life.</a:t>
            </a:r>
          </a:p>
        </p:txBody>
      </p:sp>
      <p:sp>
        <p:nvSpPr>
          <p:cNvPr id="5" name="Freeform 5"/>
          <p:cNvSpPr/>
          <p:nvPr/>
        </p:nvSpPr>
        <p:spPr>
          <a:xfrm>
            <a:off x="13294027" y="375891"/>
            <a:ext cx="4506139" cy="3037636"/>
          </a:xfrm>
          <a:custGeom>
            <a:avLst/>
            <a:gdLst/>
            <a:ahLst/>
            <a:cxnLst/>
            <a:rect l="l" t="t" r="r" b="b"/>
            <a:pathLst>
              <a:path w="4506139" h="3037636">
                <a:moveTo>
                  <a:pt x="0" y="0"/>
                </a:moveTo>
                <a:lnTo>
                  <a:pt x="4506139" y="0"/>
                </a:lnTo>
                <a:lnTo>
                  <a:pt x="4506139" y="3037636"/>
                </a:lnTo>
                <a:lnTo>
                  <a:pt x="0" y="3037636"/>
                </a:lnTo>
                <a:lnTo>
                  <a:pt x="0" y="0"/>
                </a:lnTo>
                <a:close/>
              </a:path>
            </a:pathLst>
          </a:custGeom>
          <a:blipFill>
            <a:blip r:embed="rId3"/>
            <a:stretch>
              <a:fillRect l="-4561" r="-4561" b="-4563"/>
            </a:stretch>
          </a:blipFill>
        </p:spPr>
      </p:sp>
      <p:sp>
        <p:nvSpPr>
          <p:cNvPr id="6" name="Freeform 6"/>
          <p:cNvSpPr/>
          <p:nvPr/>
        </p:nvSpPr>
        <p:spPr>
          <a:xfrm>
            <a:off x="13294027" y="3552150"/>
            <a:ext cx="4518555" cy="3114048"/>
          </a:xfrm>
          <a:custGeom>
            <a:avLst/>
            <a:gdLst/>
            <a:ahLst/>
            <a:cxnLst/>
            <a:rect l="l" t="t" r="r" b="b"/>
            <a:pathLst>
              <a:path w="4518555" h="3114048">
                <a:moveTo>
                  <a:pt x="0" y="0"/>
                </a:moveTo>
                <a:lnTo>
                  <a:pt x="4518555" y="0"/>
                </a:lnTo>
                <a:lnTo>
                  <a:pt x="4518555" y="3114048"/>
                </a:lnTo>
                <a:lnTo>
                  <a:pt x="0" y="3114048"/>
                </a:lnTo>
                <a:lnTo>
                  <a:pt x="0" y="0"/>
                </a:lnTo>
                <a:close/>
              </a:path>
            </a:pathLst>
          </a:custGeom>
          <a:blipFill>
            <a:blip r:embed="rId4"/>
            <a:stretch>
              <a:fillRect l="-1816" t="-15525" r="-4777"/>
            </a:stretch>
          </a:blipFill>
        </p:spPr>
      </p:sp>
      <p:sp>
        <p:nvSpPr>
          <p:cNvPr id="7" name="Freeform 7"/>
          <p:cNvSpPr/>
          <p:nvPr/>
        </p:nvSpPr>
        <p:spPr>
          <a:xfrm>
            <a:off x="13294027" y="6809073"/>
            <a:ext cx="4518555" cy="3049905"/>
          </a:xfrm>
          <a:custGeom>
            <a:avLst/>
            <a:gdLst/>
            <a:ahLst/>
            <a:cxnLst/>
            <a:rect l="l" t="t" r="r" b="b"/>
            <a:pathLst>
              <a:path w="4518555" h="3049905">
                <a:moveTo>
                  <a:pt x="0" y="0"/>
                </a:moveTo>
                <a:lnTo>
                  <a:pt x="4518555" y="0"/>
                </a:lnTo>
                <a:lnTo>
                  <a:pt x="4518555" y="3049905"/>
                </a:lnTo>
                <a:lnTo>
                  <a:pt x="0" y="3049905"/>
                </a:lnTo>
                <a:lnTo>
                  <a:pt x="0" y="0"/>
                </a:lnTo>
                <a:close/>
              </a:path>
            </a:pathLst>
          </a:custGeom>
          <a:blipFill>
            <a:blip r:embed="rId5"/>
            <a:stretch>
              <a:fillRect t="-4684" r="-19712"/>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183812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Templates</a:t>
            </a:r>
          </a:p>
        </p:txBody>
      </p:sp>
      <p:sp>
        <p:nvSpPr>
          <p:cNvPr id="4" name="TextBox 4"/>
          <p:cNvSpPr txBox="1"/>
          <p:nvPr/>
        </p:nvSpPr>
        <p:spPr>
          <a:xfrm>
            <a:off x="1557220" y="3018460"/>
            <a:ext cx="7278897" cy="5800576"/>
          </a:xfrm>
          <a:prstGeom prst="rect">
            <a:avLst/>
          </a:prstGeom>
        </p:spPr>
        <p:txBody>
          <a:bodyPr lIns="0" tIns="0" rIns="0" bIns="0" rtlCol="0" anchor="t">
            <a:spAutoFit/>
          </a:bodyPr>
          <a:lstStyle/>
          <a:p>
            <a:pPr algn="l">
              <a:lnSpc>
                <a:spcPts val="3060"/>
              </a:lnSpc>
            </a:pPr>
            <a:r>
              <a:rPr lang="en-US" sz="2550">
                <a:solidFill>
                  <a:srgbClr val="000000"/>
                </a:solidFill>
                <a:latin typeface="Open Sans"/>
              </a:rPr>
              <a:t>We have new templates for you to use in order to keep your content on brand. These include:</a:t>
            </a:r>
          </a:p>
          <a:p>
            <a:pPr algn="l">
              <a:lnSpc>
                <a:spcPts val="3060"/>
              </a:lnSpc>
            </a:pPr>
            <a:endParaRPr lang="en-US" sz="2550">
              <a:solidFill>
                <a:srgbClr val="000000"/>
              </a:solidFill>
              <a:latin typeface="Open Sans"/>
            </a:endParaRPr>
          </a:p>
          <a:p>
            <a:pPr algn="l">
              <a:lnSpc>
                <a:spcPts val="2040"/>
              </a:lnSpc>
            </a:pPr>
            <a:r>
              <a:rPr lang="en-US" sz="1700" u="sng">
                <a:solidFill>
                  <a:srgbClr val="56B2CB"/>
                </a:solidFill>
                <a:latin typeface="Open Sans Bold"/>
                <a:hlinkClick r:id="rId3" tooltip="https://mdbf.sharepoint.com/:p:/s/Intranet/Ed80j59TG89BpdFdY2_gTGgBaYUf5g96Q_Bs7bvSN1HpUA?e=d8kha0"/>
              </a:rPr>
              <a:t>Presentation </a:t>
            </a:r>
          </a:p>
          <a:p>
            <a:pPr algn="l">
              <a:lnSpc>
                <a:spcPts val="3060"/>
              </a:lnSpc>
            </a:pPr>
            <a:endParaRPr lang="en-US" sz="1700" u="sng">
              <a:solidFill>
                <a:srgbClr val="56B2CB"/>
              </a:solidFill>
              <a:latin typeface="Open Sans Bold"/>
              <a:hlinkClick r:id="rId3" tooltip="https://mdbf.sharepoint.com/:p:/s/Intranet/Ed80j59TG89BpdFdY2_gTGgBaYUf5g96Q_Bs7bvSN1HpUA?e=d8kha0"/>
            </a:endParaRPr>
          </a:p>
          <a:p>
            <a:pPr algn="l">
              <a:lnSpc>
                <a:spcPts val="2040"/>
              </a:lnSpc>
            </a:pPr>
            <a:r>
              <a:rPr lang="en-US" sz="1700" u="sng">
                <a:solidFill>
                  <a:srgbClr val="56B2CB"/>
                </a:solidFill>
                <a:latin typeface="Open Sans Bold"/>
                <a:hlinkClick r:id="rId4" tooltip="https://mdbf.sharepoint.com/:w:/s/Intranet/EcA18d7Usb1OhaWnR3_IJvcB8UJin1OX4XpZzFXdbatvkA?e=x6dt4b"/>
              </a:rPr>
              <a:t>Report</a:t>
            </a:r>
          </a:p>
          <a:p>
            <a:pPr algn="l">
              <a:lnSpc>
                <a:spcPts val="3060"/>
              </a:lnSpc>
            </a:pPr>
            <a:endParaRPr lang="en-US" sz="1700" u="sng">
              <a:solidFill>
                <a:srgbClr val="56B2CB"/>
              </a:solidFill>
              <a:latin typeface="Open Sans Bold"/>
              <a:hlinkClick r:id="rId4" tooltip="https://mdbf.sharepoint.com/:w:/s/Intranet/EcA18d7Usb1OhaWnR3_IJvcB8UJin1OX4XpZzFXdbatvkA?e=x6dt4b"/>
            </a:endParaRPr>
          </a:p>
          <a:p>
            <a:pPr algn="l">
              <a:lnSpc>
                <a:spcPts val="2040"/>
              </a:lnSpc>
            </a:pPr>
            <a:r>
              <a:rPr lang="en-US" sz="1700">
                <a:solidFill>
                  <a:srgbClr val="56B2CB"/>
                </a:solidFill>
                <a:latin typeface="Open Sans Bold"/>
              </a:rPr>
              <a:t>Church Times Advert (please contact the comms team)</a:t>
            </a:r>
          </a:p>
          <a:p>
            <a:pPr algn="l">
              <a:lnSpc>
                <a:spcPts val="3060"/>
              </a:lnSpc>
            </a:pPr>
            <a:endParaRPr lang="en-US" sz="1700">
              <a:solidFill>
                <a:srgbClr val="56B2CB"/>
              </a:solidFill>
              <a:latin typeface="Open Sans Bold"/>
            </a:endParaRPr>
          </a:p>
          <a:p>
            <a:pPr algn="l">
              <a:lnSpc>
                <a:spcPts val="2040"/>
              </a:lnSpc>
            </a:pPr>
            <a:r>
              <a:rPr lang="en-US" sz="1700" u="sng">
                <a:solidFill>
                  <a:srgbClr val="56B2CB"/>
                </a:solidFill>
                <a:latin typeface="Open Sans Bold"/>
                <a:hlinkClick r:id="rId5" tooltip="https://www.canva.com/design/DAFXjE5wID0/Q5MHjglH3Ni_CU6T5_aEZw/view?utm_content=DAFXjE5wID0&amp;utm_campaign=designshare&amp;utm_medium=link&amp;utm_source=sharebutton&amp;mode=preview"/>
              </a:rPr>
              <a:t>Social Media Post</a:t>
            </a:r>
          </a:p>
          <a:p>
            <a:pPr algn="l">
              <a:lnSpc>
                <a:spcPts val="3060"/>
              </a:lnSpc>
            </a:pPr>
            <a:endParaRPr lang="en-US" sz="1700" u="sng">
              <a:solidFill>
                <a:srgbClr val="56B2CB"/>
              </a:solidFill>
              <a:latin typeface="Open Sans Bold"/>
              <a:hlinkClick r:id="rId5" tooltip="https://www.canva.com/design/DAFXjE5wID0/Q5MHjglH3Ni_CU6T5_aEZw/view?utm_content=DAFXjE5wID0&amp;utm_campaign=designshare&amp;utm_medium=link&amp;utm_source=sharebutton&amp;mode=preview"/>
            </a:endParaRPr>
          </a:p>
          <a:p>
            <a:pPr algn="l">
              <a:lnSpc>
                <a:spcPts val="2040"/>
              </a:lnSpc>
            </a:pPr>
            <a:r>
              <a:rPr lang="en-US" sz="1700" u="sng">
                <a:solidFill>
                  <a:srgbClr val="56B2CB"/>
                </a:solidFill>
                <a:latin typeface="Open Sans Bold"/>
                <a:hlinkClick r:id="rId6" tooltip="https://mdbf.sharepoint.com/:w:/s/Intranet/Efe-yp2GomtBqRsA6QK8hvkB1bMj2YDigbESrnpAJmgJGg?e=rbfk9L"/>
              </a:rPr>
              <a:t>Letterhead</a:t>
            </a:r>
          </a:p>
          <a:p>
            <a:pPr algn="l">
              <a:lnSpc>
                <a:spcPts val="3060"/>
              </a:lnSpc>
            </a:pPr>
            <a:endParaRPr lang="en-US" sz="1700" u="sng">
              <a:solidFill>
                <a:srgbClr val="56B2CB"/>
              </a:solidFill>
              <a:latin typeface="Open Sans Bold"/>
              <a:hlinkClick r:id="rId6" tooltip="https://mdbf.sharepoint.com/:w:/s/Intranet/Efe-yp2GomtBqRsA6QK8hvkB1bMj2YDigbESrnpAJmgJGg?e=rbfk9L"/>
            </a:endParaRPr>
          </a:p>
          <a:p>
            <a:pPr algn="l">
              <a:lnSpc>
                <a:spcPts val="3060"/>
              </a:lnSpc>
            </a:pPr>
            <a:r>
              <a:rPr lang="en-US" sz="2550">
                <a:solidFill>
                  <a:srgbClr val="000000"/>
                </a:solidFill>
                <a:latin typeface="Open Sans"/>
              </a:rPr>
              <a:t>These can be found</a:t>
            </a:r>
            <a:r>
              <a:rPr lang="en-US" sz="2550">
                <a:solidFill>
                  <a:srgbClr val="56B2CB"/>
                </a:solidFill>
                <a:latin typeface="Open Sans"/>
              </a:rPr>
              <a:t> </a:t>
            </a:r>
            <a:r>
              <a:rPr lang="en-US" sz="2550" u="sng">
                <a:solidFill>
                  <a:srgbClr val="56B2CB"/>
                </a:solidFill>
                <a:latin typeface="Open Sans Bold"/>
                <a:hlinkClick r:id="rId7" tooltip="https://mdbf.sharepoint.com/:f:/s/Intranet/ElZ_bUiMk1FLmBItlZ6XTC8BFQhQOqKLfpYElfmtxk6rKg?e=GA6rSP"/>
              </a:rPr>
              <a:t>here</a:t>
            </a:r>
            <a:r>
              <a:rPr lang="en-US" sz="2550">
                <a:solidFill>
                  <a:srgbClr val="56B2CB"/>
                </a:solidFill>
                <a:latin typeface="Open Sans"/>
              </a:rPr>
              <a:t> </a:t>
            </a:r>
            <a:r>
              <a:rPr lang="en-US" sz="2550">
                <a:solidFill>
                  <a:srgbClr val="000000"/>
                </a:solidFill>
                <a:latin typeface="Open Sans"/>
              </a:rPr>
              <a:t>on our SharePoint under the </a:t>
            </a:r>
            <a:r>
              <a:rPr lang="en-US" sz="2550">
                <a:solidFill>
                  <a:srgbClr val="000000"/>
                </a:solidFill>
                <a:latin typeface="Open Sans Bold"/>
              </a:rPr>
              <a:t>/templates/ </a:t>
            </a:r>
            <a:r>
              <a:rPr lang="en-US" sz="2550">
                <a:solidFill>
                  <a:srgbClr val="000000"/>
                </a:solidFill>
                <a:latin typeface="Open Sans"/>
              </a:rPr>
              <a:t>folder. </a:t>
            </a:r>
          </a:p>
          <a:p>
            <a:pPr algn="l">
              <a:lnSpc>
                <a:spcPts val="3060"/>
              </a:lnSpc>
            </a:pPr>
            <a:endParaRPr lang="en-US" sz="2550">
              <a:solidFill>
                <a:srgbClr val="000000"/>
              </a:solidFill>
              <a:latin typeface="Open Sans"/>
            </a:endParaRPr>
          </a:p>
          <a:p>
            <a:pPr algn="l">
              <a:lnSpc>
                <a:spcPts val="3060"/>
              </a:lnSpc>
            </a:pPr>
            <a:r>
              <a:rPr lang="en-US" sz="2550">
                <a:solidFill>
                  <a:srgbClr val="000000"/>
                </a:solidFill>
                <a:latin typeface="Open Sans"/>
              </a:rPr>
              <a:t>For more complex designs such as printed booklets please contact the comms team.</a:t>
            </a:r>
          </a:p>
        </p:txBody>
      </p:sp>
      <p:sp>
        <p:nvSpPr>
          <p:cNvPr id="5" name="Freeform 5"/>
          <p:cNvSpPr/>
          <p:nvPr/>
        </p:nvSpPr>
        <p:spPr>
          <a:xfrm>
            <a:off x="9568532" y="2146338"/>
            <a:ext cx="8250488" cy="6811321"/>
          </a:xfrm>
          <a:custGeom>
            <a:avLst/>
            <a:gdLst/>
            <a:ahLst/>
            <a:cxnLst/>
            <a:rect l="l" t="t" r="r" b="b"/>
            <a:pathLst>
              <a:path w="8250488" h="6811321">
                <a:moveTo>
                  <a:pt x="0" y="0"/>
                </a:moveTo>
                <a:lnTo>
                  <a:pt x="8250488" y="0"/>
                </a:lnTo>
                <a:lnTo>
                  <a:pt x="8250488" y="6811321"/>
                </a:lnTo>
                <a:lnTo>
                  <a:pt x="0" y="6811321"/>
                </a:lnTo>
                <a:lnTo>
                  <a:pt x="0" y="0"/>
                </a:lnTo>
                <a:close/>
              </a:path>
            </a:pathLst>
          </a:custGeom>
          <a:blipFill>
            <a:blip r:embed="rId8"/>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557220" y="1924769"/>
            <a:ext cx="8353149" cy="868532"/>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Using Canva</a:t>
            </a:r>
          </a:p>
        </p:txBody>
      </p:sp>
      <p:sp>
        <p:nvSpPr>
          <p:cNvPr id="4" name="TextBox 4"/>
          <p:cNvSpPr txBox="1"/>
          <p:nvPr/>
        </p:nvSpPr>
        <p:spPr>
          <a:xfrm>
            <a:off x="1552174" y="3386993"/>
            <a:ext cx="7706125" cy="4627066"/>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Canva is a free graphic design platform that we should take full advantage of. It can be used to design presentations, social media posts, reports, leaflets, and much more.</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If you want to get started with learning </a:t>
            </a:r>
            <a:r>
              <a:rPr lang="en-US" sz="2700">
                <a:solidFill>
                  <a:srgbClr val="000000"/>
                </a:solidFill>
                <a:latin typeface="Open Sans Bold"/>
              </a:rPr>
              <a:t>Canva</a:t>
            </a:r>
            <a:r>
              <a:rPr lang="en-US" sz="2700">
                <a:solidFill>
                  <a:srgbClr val="000000"/>
                </a:solidFill>
                <a:latin typeface="Open Sans"/>
              </a:rPr>
              <a:t>, get in touch with the comms team, we have a number of templates that you can use to keep your content on brand.</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Visit </a:t>
            </a:r>
            <a:r>
              <a:rPr lang="en-US" sz="2700">
                <a:solidFill>
                  <a:srgbClr val="56B2CB"/>
                </a:solidFill>
                <a:latin typeface="Open Sans Bold"/>
              </a:rPr>
              <a:t>Canva.com </a:t>
            </a:r>
            <a:r>
              <a:rPr lang="en-US" sz="2700">
                <a:solidFill>
                  <a:srgbClr val="000000"/>
                </a:solidFill>
                <a:latin typeface="Open Sans"/>
              </a:rPr>
              <a:t>and setup a free account.</a:t>
            </a:r>
          </a:p>
        </p:txBody>
      </p:sp>
      <p:sp>
        <p:nvSpPr>
          <p:cNvPr id="5" name="Freeform 5"/>
          <p:cNvSpPr/>
          <p:nvPr/>
        </p:nvSpPr>
        <p:spPr>
          <a:xfrm>
            <a:off x="10336077" y="1213129"/>
            <a:ext cx="6923223" cy="7860743"/>
          </a:xfrm>
          <a:custGeom>
            <a:avLst/>
            <a:gdLst/>
            <a:ahLst/>
            <a:cxnLst/>
            <a:rect l="l" t="t" r="r" b="b"/>
            <a:pathLst>
              <a:path w="6923223" h="7860743">
                <a:moveTo>
                  <a:pt x="0" y="0"/>
                </a:moveTo>
                <a:lnTo>
                  <a:pt x="6923223" y="0"/>
                </a:lnTo>
                <a:lnTo>
                  <a:pt x="6923223" y="7860742"/>
                </a:lnTo>
                <a:lnTo>
                  <a:pt x="0" y="7860742"/>
                </a:lnTo>
                <a:lnTo>
                  <a:pt x="0" y="0"/>
                </a:lnTo>
                <a:close/>
              </a:path>
            </a:pathLst>
          </a:custGeom>
          <a:blipFill>
            <a:blip r:embed="rId3"/>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343934" y="1842708"/>
            <a:ext cx="8353149" cy="868531"/>
          </a:xfrm>
          <a:prstGeom prst="rect">
            <a:avLst/>
          </a:prstGeom>
        </p:spPr>
        <p:txBody>
          <a:bodyPr lIns="0" tIns="0" rIns="0" bIns="0" rtlCol="0" anchor="t">
            <a:spAutoFit/>
          </a:bodyPr>
          <a:lstStyle/>
          <a:p>
            <a:pPr algn="l">
              <a:lnSpc>
                <a:spcPts val="6480"/>
              </a:lnSpc>
            </a:pPr>
            <a:r>
              <a:rPr lang="en-US" sz="5400">
                <a:solidFill>
                  <a:srgbClr val="3F4B75"/>
                </a:solidFill>
                <a:latin typeface="Cabin Bold"/>
              </a:rPr>
              <a:t>Photography</a:t>
            </a:r>
          </a:p>
        </p:txBody>
      </p:sp>
      <p:sp>
        <p:nvSpPr>
          <p:cNvPr id="4" name="TextBox 4"/>
          <p:cNvSpPr txBox="1"/>
          <p:nvPr/>
        </p:nvSpPr>
        <p:spPr>
          <a:xfrm>
            <a:off x="1343934" y="2875215"/>
            <a:ext cx="7706125" cy="6704557"/>
          </a:xfrm>
          <a:prstGeom prst="rect">
            <a:avLst/>
          </a:prstGeom>
        </p:spPr>
        <p:txBody>
          <a:bodyPr lIns="0" tIns="0" rIns="0" bIns="0" rtlCol="0" anchor="t">
            <a:spAutoFit/>
          </a:bodyPr>
          <a:lstStyle/>
          <a:p>
            <a:pPr algn="l">
              <a:lnSpc>
                <a:spcPts val="3240"/>
              </a:lnSpc>
            </a:pPr>
            <a:r>
              <a:rPr lang="en-US" sz="2700">
                <a:solidFill>
                  <a:srgbClr val="000000"/>
                </a:solidFill>
                <a:latin typeface="Open Sans"/>
              </a:rPr>
              <a:t>We have an extensive collection of photos for you to use on our Flickr at </a:t>
            </a:r>
            <a:r>
              <a:rPr lang="en-US" sz="2700" u="sng">
                <a:solidFill>
                  <a:srgbClr val="56B2CB"/>
                </a:solidFill>
                <a:latin typeface="Open Sans"/>
                <a:hlinkClick r:id="rId3" tooltip="http://www.flickr.com/dioceseofmanchester/"/>
              </a:rPr>
              <a:t>www.flickr.com/dioceseofmanchester/</a:t>
            </a:r>
          </a:p>
          <a:p>
            <a:pPr algn="l">
              <a:lnSpc>
                <a:spcPts val="3240"/>
              </a:lnSpc>
            </a:pPr>
            <a:endParaRPr lang="en-US" sz="2700" u="sng">
              <a:solidFill>
                <a:srgbClr val="56B2CB"/>
              </a:solidFill>
              <a:latin typeface="Open Sans"/>
              <a:hlinkClick r:id="rId3" tooltip="http://www.flickr.com/dioceseofmanchester/"/>
            </a:endParaRPr>
          </a:p>
          <a:p>
            <a:pPr algn="l">
              <a:lnSpc>
                <a:spcPts val="3240"/>
              </a:lnSpc>
            </a:pPr>
            <a:r>
              <a:rPr lang="en-US" sz="2700">
                <a:solidFill>
                  <a:srgbClr val="000000"/>
                </a:solidFill>
                <a:latin typeface="Open Sans"/>
              </a:rPr>
              <a:t>Most modern mobile phones have amazing cameras. Take advantage of them and share your photos with the comms team!</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If you are taking your own photos, ensure the content is evenly lit, centralised, and clear.</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If you’re hosting an event and want professional support, then let us know.</a:t>
            </a:r>
          </a:p>
          <a:p>
            <a:pPr algn="l">
              <a:lnSpc>
                <a:spcPts val="3240"/>
              </a:lnSpc>
            </a:pPr>
            <a:endParaRPr lang="en-US" sz="2700">
              <a:solidFill>
                <a:srgbClr val="000000"/>
              </a:solidFill>
              <a:latin typeface="Open Sans"/>
            </a:endParaRPr>
          </a:p>
          <a:p>
            <a:pPr algn="l">
              <a:lnSpc>
                <a:spcPts val="3240"/>
              </a:lnSpc>
            </a:pPr>
            <a:r>
              <a:rPr lang="en-US" sz="2700">
                <a:solidFill>
                  <a:srgbClr val="000000"/>
                </a:solidFill>
                <a:latin typeface="Open Sans"/>
              </a:rPr>
              <a:t>Please choose photographs that represent the rich diversity of our diocese.</a:t>
            </a:r>
          </a:p>
        </p:txBody>
      </p:sp>
      <p:sp>
        <p:nvSpPr>
          <p:cNvPr id="5" name="Freeform 5"/>
          <p:cNvSpPr/>
          <p:nvPr/>
        </p:nvSpPr>
        <p:spPr>
          <a:xfrm>
            <a:off x="11294863" y="5446131"/>
            <a:ext cx="6201977" cy="4133642"/>
          </a:xfrm>
          <a:custGeom>
            <a:avLst/>
            <a:gdLst/>
            <a:ahLst/>
            <a:cxnLst/>
            <a:rect l="l" t="t" r="r" b="b"/>
            <a:pathLst>
              <a:path w="6201977" h="4133642">
                <a:moveTo>
                  <a:pt x="0" y="0"/>
                </a:moveTo>
                <a:lnTo>
                  <a:pt x="6201976" y="0"/>
                </a:lnTo>
                <a:lnTo>
                  <a:pt x="6201976" y="4133642"/>
                </a:lnTo>
                <a:lnTo>
                  <a:pt x="0" y="4133642"/>
                </a:lnTo>
                <a:lnTo>
                  <a:pt x="0" y="0"/>
                </a:lnTo>
                <a:close/>
              </a:path>
            </a:pathLst>
          </a:custGeom>
          <a:blipFill>
            <a:blip r:embed="rId4"/>
            <a:stretch>
              <a:fillRect/>
            </a:stretch>
          </a:blipFill>
        </p:spPr>
      </p:sp>
      <p:sp>
        <p:nvSpPr>
          <p:cNvPr id="6" name="Freeform 6"/>
          <p:cNvSpPr/>
          <p:nvPr/>
        </p:nvSpPr>
        <p:spPr>
          <a:xfrm>
            <a:off x="11294864" y="703434"/>
            <a:ext cx="6198007" cy="4124774"/>
          </a:xfrm>
          <a:custGeom>
            <a:avLst/>
            <a:gdLst/>
            <a:ahLst/>
            <a:cxnLst/>
            <a:rect l="l" t="t" r="r" b="b"/>
            <a:pathLst>
              <a:path w="6198007" h="4124774">
                <a:moveTo>
                  <a:pt x="0" y="0"/>
                </a:moveTo>
                <a:lnTo>
                  <a:pt x="6198008" y="0"/>
                </a:lnTo>
                <a:lnTo>
                  <a:pt x="6198008" y="4124774"/>
                </a:lnTo>
                <a:lnTo>
                  <a:pt x="0" y="4124774"/>
                </a:lnTo>
                <a:lnTo>
                  <a:pt x="0" y="0"/>
                </a:lnTo>
                <a:close/>
              </a:path>
            </a:pathLst>
          </a:custGeom>
          <a:blipFill>
            <a:blip r:embed="rId5"/>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3C4B2664CAE047904D92EEFDAAAB59" ma:contentTypeVersion="13" ma:contentTypeDescription="Create a new document." ma:contentTypeScope="" ma:versionID="5ebde4691c25caeaf2603c6d27bd6a72">
  <xsd:schema xmlns:xsd="http://www.w3.org/2001/XMLSchema" xmlns:xs="http://www.w3.org/2001/XMLSchema" xmlns:p="http://schemas.microsoft.com/office/2006/metadata/properties" xmlns:ns2="f9accce8-ccd5-4789-908b-b798dde2128a" xmlns:ns3="3941e982-2171-4e03-899c-26db9e31c98c" targetNamespace="http://schemas.microsoft.com/office/2006/metadata/properties" ma:root="true" ma:fieldsID="3c0a08873fdc995d496a3b5cb880982b" ns2:_="" ns3:_="">
    <xsd:import namespace="f9accce8-ccd5-4789-908b-b798dde2128a"/>
    <xsd:import namespace="3941e982-2171-4e03-899c-26db9e31c98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accce8-ccd5-4789-908b-b798dde212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36672fb-ee5f-454f-9535-e08e758c047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41e982-2171-4e03-899c-26db9e31c98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4706980-d257-40e1-8574-f3e769de13bd}" ma:internalName="TaxCatchAll" ma:showField="CatchAllData" ma:web="3941e982-2171-4e03-899c-26db9e31c98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9accce8-ccd5-4789-908b-b798dde2128a">
      <Terms xmlns="http://schemas.microsoft.com/office/infopath/2007/PartnerControls"/>
    </lcf76f155ced4ddcb4097134ff3c332f>
    <TaxCatchAll xmlns="3941e982-2171-4e03-899c-26db9e31c98c" xsi:nil="true"/>
  </documentManagement>
</p:properties>
</file>

<file path=customXml/itemProps1.xml><?xml version="1.0" encoding="utf-8"?>
<ds:datastoreItem xmlns:ds="http://schemas.openxmlformats.org/officeDocument/2006/customXml" ds:itemID="{162C7D28-4A3B-4F0F-B4C7-987CA83932EF}">
  <ds:schemaRefs>
    <ds:schemaRef ds:uri="http://schemas.microsoft.com/sharepoint/v3/contenttype/forms"/>
  </ds:schemaRefs>
</ds:datastoreItem>
</file>

<file path=customXml/itemProps2.xml><?xml version="1.0" encoding="utf-8"?>
<ds:datastoreItem xmlns:ds="http://schemas.openxmlformats.org/officeDocument/2006/customXml" ds:itemID="{E8022B29-5346-4B67-8716-6FBB080EC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accce8-ccd5-4789-908b-b798dde2128a"/>
    <ds:schemaRef ds:uri="3941e982-2171-4e03-899c-26db9e31c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CD2D48-289D-4748-84D7-091D48669368}">
  <ds:schemaRefs>
    <ds:schemaRef ds:uri="http://schemas.microsoft.com/office/2006/metadata/properties"/>
    <ds:schemaRef ds:uri="http://schemas.microsoft.com/office/infopath/2007/PartnerControls"/>
    <ds:schemaRef ds:uri="f9accce8-ccd5-4789-908b-b798dde2128a"/>
    <ds:schemaRef ds:uri="3941e982-2171-4e03-899c-26db9e31c98c"/>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guidelines updated Aug 2023 v0.4.pptx</dc:title>
  <cp:revision>4</cp:revision>
  <dcterms:created xsi:type="dcterms:W3CDTF">2006-08-16T00:00:00Z</dcterms:created>
  <dcterms:modified xsi:type="dcterms:W3CDTF">2023-12-15T13:21:48Z</dcterms:modified>
  <dc:identifier>DAFsdU3i43s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0x010100C63C4B2664CAE047904D92EEFDAAAB59</vt:lpwstr>
  </property>
  <property fmtid="{D5CDD505-2E9C-101B-9397-08002B2CF9AE}" pid="3" name="MediaServiceImageTags">
    <vt:lpwstr/>
  </property>
</Properties>
</file>